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38"/>
  </p:notesMasterIdLst>
  <p:sldIdLst>
    <p:sldId id="388" r:id="rId5"/>
    <p:sldId id="373" r:id="rId6"/>
    <p:sldId id="390" r:id="rId7"/>
    <p:sldId id="391" r:id="rId8"/>
    <p:sldId id="392" r:id="rId9"/>
    <p:sldId id="393" r:id="rId10"/>
    <p:sldId id="334" r:id="rId11"/>
    <p:sldId id="394" r:id="rId12"/>
    <p:sldId id="402" r:id="rId13"/>
    <p:sldId id="403" r:id="rId14"/>
    <p:sldId id="404" r:id="rId15"/>
    <p:sldId id="342" r:id="rId16"/>
    <p:sldId id="343" r:id="rId17"/>
    <p:sldId id="344" r:id="rId18"/>
    <p:sldId id="326" r:id="rId19"/>
    <p:sldId id="405" r:id="rId20"/>
    <p:sldId id="352" r:id="rId21"/>
    <p:sldId id="353" r:id="rId22"/>
    <p:sldId id="395" r:id="rId23"/>
    <p:sldId id="356" r:id="rId24"/>
    <p:sldId id="347" r:id="rId25"/>
    <p:sldId id="362" r:id="rId26"/>
    <p:sldId id="384" r:id="rId27"/>
    <p:sldId id="401" r:id="rId28"/>
    <p:sldId id="396" r:id="rId29"/>
    <p:sldId id="397" r:id="rId30"/>
    <p:sldId id="398" r:id="rId31"/>
    <p:sldId id="399" r:id="rId32"/>
    <p:sldId id="400" r:id="rId33"/>
    <p:sldId id="367" r:id="rId34"/>
    <p:sldId id="385" r:id="rId35"/>
    <p:sldId id="375" r:id="rId36"/>
    <p:sldId id="389" r:id="rId3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95" autoAdjust="0"/>
  </p:normalViewPr>
  <p:slideViewPr>
    <p:cSldViewPr snapToGrid="0" snapToObjects="1">
      <p:cViewPr varScale="1">
        <p:scale>
          <a:sx n="56" d="100"/>
          <a:sy n="56" d="100"/>
        </p:scale>
        <p:origin x="214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Sheet1!$B$2</c:f>
              <c:strCache>
                <c:ptCount val="1"/>
                <c:pt idx="0">
                  <c:v>2014-15 ADA</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Grade 6</c:v>
                </c:pt>
                <c:pt idx="1">
                  <c:v>Grade 7</c:v>
                </c:pt>
                <c:pt idx="2">
                  <c:v>Grade 8</c:v>
                </c:pt>
                <c:pt idx="3">
                  <c:v>Grade 9</c:v>
                </c:pt>
                <c:pt idx="4">
                  <c:v>(new)</c:v>
                </c:pt>
                <c:pt idx="5">
                  <c:v>(continuing)</c:v>
                </c:pt>
                <c:pt idx="6">
                  <c:v>Grade 10</c:v>
                </c:pt>
                <c:pt idx="7">
                  <c:v>Grade 11</c:v>
                </c:pt>
                <c:pt idx="8">
                  <c:v>Grade 12</c:v>
                </c:pt>
              </c:strCache>
            </c:strRef>
          </c:cat>
          <c:val>
            <c:numRef>
              <c:f>Sheet1!$B$3:$B$11</c:f>
              <c:numCache>
                <c:formatCode>0%</c:formatCode>
                <c:ptCount val="9"/>
                <c:pt idx="1">
                  <c:v>0.84</c:v>
                </c:pt>
                <c:pt idx="2">
                  <c:v>0.84</c:v>
                </c:pt>
                <c:pt idx="3">
                  <c:v>0.69</c:v>
                </c:pt>
                <c:pt idx="6">
                  <c:v>0.77</c:v>
                </c:pt>
                <c:pt idx="7">
                  <c:v>0.82</c:v>
                </c:pt>
                <c:pt idx="8">
                  <c:v>0.8</c:v>
                </c:pt>
              </c:numCache>
            </c:numRef>
          </c:val>
        </c:ser>
        <c:ser>
          <c:idx val="1"/>
          <c:order val="1"/>
          <c:tx>
            <c:strRef>
              <c:f>Sheet1!$C$2</c:f>
              <c:strCache>
                <c:ptCount val="1"/>
                <c:pt idx="0">
                  <c:v>2015-16 ADA</c:v>
                </c:pt>
              </c:strCache>
            </c:strRef>
          </c:tx>
          <c:spPr>
            <a:solidFill>
              <a:schemeClr val="accent4">
                <a:lumMod val="60000"/>
                <a:lumOff val="40000"/>
              </a:schemeClr>
            </a:solidFill>
            <a:ln>
              <a:noFill/>
            </a:ln>
            <a:effectLst/>
          </c:spPr>
          <c:invertIfNegative val="0"/>
          <c:cat>
            <c:strRef>
              <c:f>Sheet1!$A$3:$A$11</c:f>
              <c:strCache>
                <c:ptCount val="9"/>
                <c:pt idx="0">
                  <c:v>Grade 6</c:v>
                </c:pt>
                <c:pt idx="1">
                  <c:v>Grade 7</c:v>
                </c:pt>
                <c:pt idx="2">
                  <c:v>Grade 8</c:v>
                </c:pt>
                <c:pt idx="3">
                  <c:v>Grade 9</c:v>
                </c:pt>
                <c:pt idx="4">
                  <c:v>(new)</c:v>
                </c:pt>
                <c:pt idx="5">
                  <c:v>(continuing)</c:v>
                </c:pt>
                <c:pt idx="6">
                  <c:v>Grade 10</c:v>
                </c:pt>
                <c:pt idx="7">
                  <c:v>Grade 11</c:v>
                </c:pt>
                <c:pt idx="8">
                  <c:v>Grade 12</c:v>
                </c:pt>
              </c:strCache>
            </c:strRef>
          </c:cat>
          <c:val>
            <c:numRef>
              <c:f>Sheet1!$C$3:$C$11</c:f>
              <c:numCache>
                <c:formatCode>0%</c:formatCode>
                <c:ptCount val="9"/>
                <c:pt idx="0">
                  <c:v>0.94</c:v>
                </c:pt>
                <c:pt idx="1">
                  <c:v>7.6000000000000068E-2</c:v>
                </c:pt>
                <c:pt idx="2">
                  <c:v>1.0000000000000009E-2</c:v>
                </c:pt>
                <c:pt idx="3">
                  <c:v>2.6000000000000023E-2</c:v>
                </c:pt>
                <c:pt idx="4">
                  <c:v>0.84799999999999998</c:v>
                </c:pt>
                <c:pt idx="5">
                  <c:v>0.61899999999999999</c:v>
                </c:pt>
                <c:pt idx="6">
                  <c:v>4.9999999999999933E-2</c:v>
                </c:pt>
                <c:pt idx="7">
                  <c:v>3.2000000000000028E-2</c:v>
                </c:pt>
                <c:pt idx="8">
                  <c:v>1.3999999999999901E-2</c:v>
                </c:pt>
              </c:numCache>
            </c:numRef>
          </c:val>
        </c:ser>
        <c:dLbls>
          <c:showLegendKey val="0"/>
          <c:showVal val="0"/>
          <c:showCatName val="0"/>
          <c:showSerName val="0"/>
          <c:showPercent val="0"/>
          <c:showBubbleSize val="0"/>
        </c:dLbls>
        <c:gapWidth val="80"/>
        <c:overlap val="100"/>
        <c:axId val="236036640"/>
        <c:axId val="185445488"/>
      </c:barChart>
      <c:catAx>
        <c:axId val="23603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5445488"/>
        <c:crosses val="autoZero"/>
        <c:auto val="1"/>
        <c:lblAlgn val="ctr"/>
        <c:lblOffset val="100"/>
        <c:noMultiLvlLbl val="0"/>
      </c:catAx>
      <c:valAx>
        <c:axId val="185445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6036640"/>
        <c:crosses val="autoZero"/>
        <c:crossBetween val="between"/>
      </c:valAx>
      <c:spPr>
        <a:noFill/>
        <a:ln>
          <a:noFill/>
        </a:ln>
        <a:effectLst/>
      </c:spPr>
    </c:plotArea>
    <c:legend>
      <c:legendPos val="b"/>
      <c:layout>
        <c:manualLayout>
          <c:xMode val="edge"/>
          <c:yMode val="edge"/>
          <c:x val="0.34614149779615144"/>
          <c:y val="0.93326297466308317"/>
          <c:w val="0.3135088051332684"/>
          <c:h val="6.67370253369168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481D69D-7D7E-427E-B49A-17F90D634D84}" type="datetimeFigureOut">
              <a:rPr lang="en-US" smtClean="0"/>
              <a:t>9/30/2016</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1E2ECA6-6C9F-4DFC-9958-41C662B35404}" type="slidenum">
              <a:rPr lang="en-US" smtClean="0"/>
              <a:t>‹#›</a:t>
            </a:fld>
            <a:endParaRPr lang="en-US"/>
          </a:p>
        </p:txBody>
      </p:sp>
    </p:spTree>
    <p:extLst>
      <p:ext uri="{BB962C8B-B14F-4D97-AF65-F5344CB8AC3E}">
        <p14:creationId xmlns:p14="http://schemas.microsoft.com/office/powerpoint/2010/main" val="360277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E2B14-8F73-496D-8993-BBC14E25C453}" type="slidenum">
              <a:rPr lang="en-US" smtClean="0"/>
              <a:t>1</a:t>
            </a:fld>
            <a:endParaRPr lang="en-US" dirty="0"/>
          </a:p>
        </p:txBody>
      </p:sp>
    </p:spTree>
    <p:extLst>
      <p:ext uri="{BB962C8B-B14F-4D97-AF65-F5344CB8AC3E}">
        <p14:creationId xmlns:p14="http://schemas.microsoft.com/office/powerpoint/2010/main" val="235008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371600" y="1143000"/>
            <a:ext cx="4114800" cy="3086100"/>
          </a:xfrm>
          <a:ln/>
        </p:spPr>
      </p:sp>
      <p:sp>
        <p:nvSpPr>
          <p:cNvPr id="35843" name="Notes Placeholder 2"/>
          <p:cNvSpPr>
            <a:spLocks noGrp="1"/>
          </p:cNvSpPr>
          <p:nvPr>
            <p:ph type="body" idx="1"/>
          </p:nvPr>
        </p:nvSpPr>
        <p:spPr>
          <a:noFill/>
        </p:spPr>
        <p:txBody>
          <a:bodyPr/>
          <a:lstStyle/>
          <a:p>
            <a:endParaRPr lang="en-US" altLang="en-US" dirty="0" smtClean="0"/>
          </a:p>
        </p:txBody>
      </p:sp>
      <p:sp>
        <p:nvSpPr>
          <p:cNvPr id="3584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59789" indent="-292226">
              <a:defRPr>
                <a:solidFill>
                  <a:schemeClr val="tx1"/>
                </a:solidFill>
                <a:latin typeface="Arial" charset="0"/>
              </a:defRPr>
            </a:lvl2pPr>
            <a:lvl3pPr marL="1168907" indent="-233781">
              <a:defRPr>
                <a:solidFill>
                  <a:schemeClr val="tx1"/>
                </a:solidFill>
                <a:latin typeface="Arial" charset="0"/>
              </a:defRPr>
            </a:lvl3pPr>
            <a:lvl4pPr marL="1636470" indent="-233781">
              <a:defRPr>
                <a:solidFill>
                  <a:schemeClr val="tx1"/>
                </a:solidFill>
                <a:latin typeface="Arial" charset="0"/>
              </a:defRPr>
            </a:lvl4pPr>
            <a:lvl5pPr marL="2104033" indent="-233781">
              <a:defRPr>
                <a:solidFill>
                  <a:schemeClr val="tx1"/>
                </a:solidFill>
                <a:latin typeface="Arial" charset="0"/>
              </a:defRPr>
            </a:lvl5pPr>
            <a:lvl6pPr marL="2571595" indent="-233781" eaLnBrk="0" fontAlgn="base" hangingPunct="0">
              <a:spcBef>
                <a:spcPct val="0"/>
              </a:spcBef>
              <a:spcAft>
                <a:spcPct val="0"/>
              </a:spcAft>
              <a:defRPr>
                <a:solidFill>
                  <a:schemeClr val="tx1"/>
                </a:solidFill>
                <a:latin typeface="Arial" charset="0"/>
              </a:defRPr>
            </a:lvl6pPr>
            <a:lvl7pPr marL="3039158" indent="-233781" eaLnBrk="0" fontAlgn="base" hangingPunct="0">
              <a:spcBef>
                <a:spcPct val="0"/>
              </a:spcBef>
              <a:spcAft>
                <a:spcPct val="0"/>
              </a:spcAft>
              <a:defRPr>
                <a:solidFill>
                  <a:schemeClr val="tx1"/>
                </a:solidFill>
                <a:latin typeface="Arial" charset="0"/>
              </a:defRPr>
            </a:lvl7pPr>
            <a:lvl8pPr marL="3506721" indent="-233781" eaLnBrk="0" fontAlgn="base" hangingPunct="0">
              <a:spcBef>
                <a:spcPct val="0"/>
              </a:spcBef>
              <a:spcAft>
                <a:spcPct val="0"/>
              </a:spcAft>
              <a:defRPr>
                <a:solidFill>
                  <a:schemeClr val="tx1"/>
                </a:solidFill>
                <a:latin typeface="Arial" charset="0"/>
              </a:defRPr>
            </a:lvl8pPr>
            <a:lvl9pPr marL="3974284" indent="-233781" eaLnBrk="0" fontAlgn="base" hangingPunct="0">
              <a:spcBef>
                <a:spcPct val="0"/>
              </a:spcBef>
              <a:spcAft>
                <a:spcPct val="0"/>
              </a:spcAft>
              <a:defRPr>
                <a:solidFill>
                  <a:schemeClr val="tx1"/>
                </a:solidFill>
                <a:latin typeface="Arial" charset="0"/>
              </a:defRPr>
            </a:lvl9pPr>
          </a:lstStyle>
          <a:p>
            <a:fld id="{710B345F-8C1A-4900-997A-C80539A5B478}" type="slidenum">
              <a:rPr lang="en-US" altLang="en-US" smtClean="0">
                <a:solidFill>
                  <a:prstClr val="black"/>
                </a:solidFill>
              </a:rPr>
              <a:pPr/>
              <a:t>3</a:t>
            </a:fld>
            <a:endParaRPr lang="en-US" altLang="en-US" dirty="0" smtClean="0">
              <a:solidFill>
                <a:prstClr val="black"/>
              </a:solidFill>
            </a:endParaRPr>
          </a:p>
        </p:txBody>
      </p:sp>
    </p:spTree>
    <p:extLst>
      <p:ext uri="{BB962C8B-B14F-4D97-AF65-F5344CB8AC3E}">
        <p14:creationId xmlns:p14="http://schemas.microsoft.com/office/powerpoint/2010/main" val="129078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4A4305-3D87-4EB5-9D5C-E23456618F5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89020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3FC455-1866-4103-AE8A-F25BA6FBEA14}" type="slidenum">
              <a:rPr lang="en-US" smtClean="0"/>
              <a:t>7</a:t>
            </a:fld>
            <a:endParaRPr lang="en-US"/>
          </a:p>
        </p:txBody>
      </p:sp>
    </p:spTree>
    <p:extLst>
      <p:ext uri="{BB962C8B-B14F-4D97-AF65-F5344CB8AC3E}">
        <p14:creationId xmlns:p14="http://schemas.microsoft.com/office/powerpoint/2010/main" val="2236301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F5FA1C-2BFA-472A-B6C3-18E7FE35D09C}" type="slidenum">
              <a:rPr lang="en-US" altLang="en-US" smtClean="0">
                <a:solidFill>
                  <a:srgbClr val="000000"/>
                </a:solidFill>
              </a:rPr>
              <a:pPr/>
              <a:t>11</a:t>
            </a:fld>
            <a:endParaRPr lang="en-US" altLang="en-US" smtClean="0">
              <a:solidFill>
                <a:srgbClr val="000000"/>
              </a:solidFill>
            </a:endParaRPr>
          </a:p>
        </p:txBody>
      </p:sp>
    </p:spTree>
    <p:extLst>
      <p:ext uri="{BB962C8B-B14F-4D97-AF65-F5344CB8AC3E}">
        <p14:creationId xmlns:p14="http://schemas.microsoft.com/office/powerpoint/2010/main" val="63773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Attendance grades</a:t>
            </a:r>
            <a:r>
              <a:rPr lang="en-US" baseline="0" dirty="0" smtClean="0"/>
              <a:t> 6-8 remain a point of pride at East.  We exceed the District’s ADA (Average Daily Attendance) . Grade 9 new represents the first time 9</a:t>
            </a:r>
            <a:r>
              <a:rPr lang="en-US" baseline="30000" dirty="0" smtClean="0"/>
              <a:t>th</a:t>
            </a:r>
            <a:r>
              <a:rPr lang="en-US" baseline="0" dirty="0" smtClean="0"/>
              <a:t> graders.  </a:t>
            </a:r>
          </a:p>
          <a:p>
            <a:endParaRPr lang="en-US" baseline="0" dirty="0" smtClean="0"/>
          </a:p>
          <a:p>
            <a:r>
              <a:rPr lang="en-US" baseline="0" dirty="0" smtClean="0"/>
              <a:t>Grades 10-12 represent the number of students who have enough credits to be considered 10-12 graders. These data are not reliable because many of the students are under credited in these categories and should not be considered true 10-12</a:t>
            </a:r>
            <a:r>
              <a:rPr lang="en-US" baseline="30000" dirty="0" smtClean="0"/>
              <a:t>th</a:t>
            </a:r>
            <a:r>
              <a:rPr lang="en-US" baseline="0" dirty="0" smtClean="0"/>
              <a:t> graders</a:t>
            </a:r>
            <a:endParaRPr lang="en-US" dirty="0" smtClean="0"/>
          </a:p>
          <a:p>
            <a:endParaRPr lang="en-US" dirty="0"/>
          </a:p>
        </p:txBody>
      </p:sp>
      <p:sp>
        <p:nvSpPr>
          <p:cNvPr id="4" name="Slide Number Placeholder 3"/>
          <p:cNvSpPr>
            <a:spLocks noGrp="1"/>
          </p:cNvSpPr>
          <p:nvPr>
            <p:ph type="sldNum" sz="quarter" idx="10"/>
          </p:nvPr>
        </p:nvSpPr>
        <p:spPr/>
        <p:txBody>
          <a:bodyPr/>
          <a:lstStyle/>
          <a:p>
            <a:fld id="{71E2ECA6-6C9F-4DFC-9958-41C662B3540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35204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reduction in suspensions</a:t>
            </a:r>
            <a:r>
              <a:rPr lang="en-US" baseline="0" dirty="0" smtClean="0"/>
              <a:t> can be correlated with our Restorative Practice procedures and the mentoring (Hillside, IBERO and increased number of social workers and counselors)</a:t>
            </a:r>
          </a:p>
          <a:p>
            <a:endParaRPr lang="en-US" baseline="0" dirty="0" smtClean="0"/>
          </a:p>
          <a:p>
            <a:r>
              <a:rPr lang="en-US" baseline="0" dirty="0" smtClean="0"/>
              <a:t>The data on the left reflects 2014-15 data and the column on the left represents 2015-16.</a:t>
            </a:r>
          </a:p>
          <a:p>
            <a:endParaRPr lang="en-US" baseline="0" dirty="0" smtClean="0"/>
          </a:p>
          <a:p>
            <a:r>
              <a:rPr lang="en-US" baseline="0" dirty="0" smtClean="0"/>
              <a:t>The Out of School suspensions 1002 days equaled more than 10,000 days of out school</a:t>
            </a:r>
          </a:p>
          <a:p>
            <a:endParaRPr lang="en-US" baseline="0" dirty="0" smtClean="0"/>
          </a:p>
          <a:p>
            <a:r>
              <a:rPr lang="en-US" baseline="0" dirty="0" smtClean="0"/>
              <a:t>The 181 out school suspensions has resulted in more students staying in school and in class </a:t>
            </a:r>
            <a:endParaRPr lang="en-US" dirty="0" smtClean="0"/>
          </a:p>
          <a:p>
            <a:endParaRPr lang="en-US" dirty="0"/>
          </a:p>
        </p:txBody>
      </p:sp>
      <p:sp>
        <p:nvSpPr>
          <p:cNvPr id="4" name="Slide Number Placeholder 3"/>
          <p:cNvSpPr>
            <a:spLocks noGrp="1"/>
          </p:cNvSpPr>
          <p:nvPr>
            <p:ph type="sldNum" sz="quarter" idx="10"/>
          </p:nvPr>
        </p:nvSpPr>
        <p:spPr/>
        <p:txBody>
          <a:bodyPr/>
          <a:lstStyle/>
          <a:p>
            <a:fld id="{71E2ECA6-6C9F-4DFC-9958-41C662B3540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057340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CA6-6C9F-4DFC-9958-41C662B3540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33664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23091-5624-7549-86BB-3CB4D13F3C39}"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9E936-9E42-C049-B38C-AB528873E911}" type="slidenum">
              <a:rPr lang="en-US" smtClean="0"/>
              <a:t>‹#›</a:t>
            </a:fld>
            <a:endParaRPr lang="en-US"/>
          </a:p>
        </p:txBody>
      </p:sp>
    </p:spTree>
    <p:extLst>
      <p:ext uri="{BB962C8B-B14F-4D97-AF65-F5344CB8AC3E}">
        <p14:creationId xmlns:p14="http://schemas.microsoft.com/office/powerpoint/2010/main" val="18060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23091-5624-7549-86BB-3CB4D13F3C39}"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9E936-9E42-C049-B38C-AB528873E911}" type="slidenum">
              <a:rPr lang="en-US" smtClean="0"/>
              <a:t>‹#›</a:t>
            </a:fld>
            <a:endParaRPr lang="en-US"/>
          </a:p>
        </p:txBody>
      </p:sp>
    </p:spTree>
    <p:extLst>
      <p:ext uri="{BB962C8B-B14F-4D97-AF65-F5344CB8AC3E}">
        <p14:creationId xmlns:p14="http://schemas.microsoft.com/office/powerpoint/2010/main" val="398322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23091-5624-7549-86BB-3CB4D13F3C39}"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9E936-9E42-C049-B38C-AB528873E911}" type="slidenum">
              <a:rPr lang="en-US" smtClean="0"/>
              <a:t>‹#›</a:t>
            </a:fld>
            <a:endParaRPr lang="en-US"/>
          </a:p>
        </p:txBody>
      </p:sp>
    </p:spTree>
    <p:extLst>
      <p:ext uri="{BB962C8B-B14F-4D97-AF65-F5344CB8AC3E}">
        <p14:creationId xmlns:p14="http://schemas.microsoft.com/office/powerpoint/2010/main" val="124139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23091-5624-7549-86BB-3CB4D13F3C39}" type="datetimeFigureOut">
              <a:rPr lang="en-US" smtClean="0">
                <a:solidFill>
                  <a:prstClr val="black">
                    <a:tint val="75000"/>
                  </a:prstClr>
                </a:solidFill>
              </a:rPr>
              <a:pPr/>
              <a:t>9/30/2016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19E936-9E42-C049-B38C-AB528873E9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2117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23091-5624-7549-86BB-3CB4D13F3C39}" type="datetimeFigureOut">
              <a:rPr lang="en-US" smtClean="0">
                <a:solidFill>
                  <a:prstClr val="black">
                    <a:tint val="75000"/>
                  </a:prstClr>
                </a:solidFill>
              </a:rPr>
              <a:pPr/>
              <a:t>9/30/2016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19E936-9E42-C049-B38C-AB528873E9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6529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23091-5624-7549-86BB-3CB4D13F3C39}" type="datetimeFigureOut">
              <a:rPr lang="en-US" smtClean="0">
                <a:solidFill>
                  <a:prstClr val="black">
                    <a:tint val="75000"/>
                  </a:prstClr>
                </a:solidFill>
              </a:rPr>
              <a:pPr/>
              <a:t>9/30/2016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19E936-9E42-C049-B38C-AB528873E9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5415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23091-5624-7549-86BB-3CB4D13F3C39}" type="datetimeFigureOut">
              <a:rPr lang="en-US" smtClean="0">
                <a:solidFill>
                  <a:prstClr val="black">
                    <a:tint val="75000"/>
                  </a:prstClr>
                </a:solidFill>
              </a:rPr>
              <a:pPr/>
              <a:t>9/30/2016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19E936-9E42-C049-B38C-AB528873E9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4983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23091-5624-7549-86BB-3CB4D13F3C39}" type="datetimeFigureOut">
              <a:rPr lang="en-US" smtClean="0">
                <a:solidFill>
                  <a:prstClr val="black">
                    <a:tint val="75000"/>
                  </a:prstClr>
                </a:solidFill>
              </a:rPr>
              <a:pPr/>
              <a:t>9/30/2016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E19E936-9E42-C049-B38C-AB528873E9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5353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23091-5624-7549-86BB-3CB4D13F3C39}" type="datetimeFigureOut">
              <a:rPr lang="en-US" smtClean="0">
                <a:solidFill>
                  <a:prstClr val="black">
                    <a:tint val="75000"/>
                  </a:prstClr>
                </a:solidFill>
              </a:rPr>
              <a:pPr/>
              <a:t>9/30/2016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E19E936-9E42-C049-B38C-AB528873E9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3707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23091-5624-7549-86BB-3CB4D13F3C39}" type="datetimeFigureOut">
              <a:rPr lang="en-US" smtClean="0">
                <a:solidFill>
                  <a:prstClr val="black">
                    <a:tint val="75000"/>
                  </a:prstClr>
                </a:solidFill>
              </a:rPr>
              <a:pPr/>
              <a:t>9/30/2016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E19E936-9E42-C049-B38C-AB528873E9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4311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23091-5624-7549-86BB-3CB4D13F3C39}" type="datetimeFigureOut">
              <a:rPr lang="en-US" smtClean="0">
                <a:solidFill>
                  <a:prstClr val="black">
                    <a:tint val="75000"/>
                  </a:prstClr>
                </a:solidFill>
              </a:rPr>
              <a:pPr/>
              <a:t>9/30/2016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19E936-9E42-C049-B38C-AB528873E9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281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23091-5624-7549-86BB-3CB4D13F3C39}"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9E936-9E42-C049-B38C-AB528873E911}" type="slidenum">
              <a:rPr lang="en-US" smtClean="0"/>
              <a:t>‹#›</a:t>
            </a:fld>
            <a:endParaRPr lang="en-US"/>
          </a:p>
        </p:txBody>
      </p:sp>
    </p:spTree>
    <p:extLst>
      <p:ext uri="{BB962C8B-B14F-4D97-AF65-F5344CB8AC3E}">
        <p14:creationId xmlns:p14="http://schemas.microsoft.com/office/powerpoint/2010/main" val="1106936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23091-5624-7549-86BB-3CB4D13F3C39}" type="datetimeFigureOut">
              <a:rPr lang="en-US" smtClean="0">
                <a:solidFill>
                  <a:prstClr val="black">
                    <a:tint val="75000"/>
                  </a:prstClr>
                </a:solidFill>
              </a:rPr>
              <a:pPr/>
              <a:t>9/30/2016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E19E936-9E42-C049-B38C-AB528873E9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9551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23091-5624-7549-86BB-3CB4D13F3C39}" type="datetimeFigureOut">
              <a:rPr lang="en-US" smtClean="0">
                <a:solidFill>
                  <a:prstClr val="black">
                    <a:tint val="75000"/>
                  </a:prstClr>
                </a:solidFill>
              </a:rPr>
              <a:pPr/>
              <a:t>9/30/2016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19E936-9E42-C049-B38C-AB528873E9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7580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23091-5624-7549-86BB-3CB4D13F3C39}" type="datetimeFigureOut">
              <a:rPr lang="en-US" smtClean="0">
                <a:solidFill>
                  <a:prstClr val="black">
                    <a:tint val="75000"/>
                  </a:prstClr>
                </a:solidFill>
              </a:rPr>
              <a:pPr/>
              <a:t>9/30/2016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E19E936-9E42-C049-B38C-AB528873E9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4451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62576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8969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1628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1276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6569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9009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600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23091-5624-7549-86BB-3CB4D13F3C39}"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9E936-9E42-C049-B38C-AB528873E911}" type="slidenum">
              <a:rPr lang="en-US" smtClean="0"/>
              <a:t>‹#›</a:t>
            </a:fld>
            <a:endParaRPr lang="en-US"/>
          </a:p>
        </p:txBody>
      </p:sp>
    </p:spTree>
    <p:extLst>
      <p:ext uri="{BB962C8B-B14F-4D97-AF65-F5344CB8AC3E}">
        <p14:creationId xmlns:p14="http://schemas.microsoft.com/office/powerpoint/2010/main" val="1919500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65197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2322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05344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8132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30210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A23091-5624-7549-86BB-3CB4D13F3C39}" type="datetimeFigureOut">
              <a:rPr lang="en-US" smtClean="0">
                <a:solidFill>
                  <a:prstClr val="black"/>
                </a:solidFill>
              </a:rPr>
              <a:pPr/>
              <a:t>9/30/2016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6943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A23091-5624-7549-86BB-3CB4D13F3C39}" type="datetimeFigureOut">
              <a:rPr lang="en-US" smtClean="0">
                <a:solidFill>
                  <a:prstClr val="black"/>
                </a:solidFill>
              </a:rPr>
              <a:pPr/>
              <a:t>9/30/2016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1381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A23091-5624-7549-86BB-3CB4D13F3C39}" type="datetimeFigureOut">
              <a:rPr lang="en-US" smtClean="0">
                <a:solidFill>
                  <a:prstClr val="black"/>
                </a:solidFill>
              </a:rPr>
              <a:pPr/>
              <a:t>9/30/2016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855984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EA23091-5624-7549-86BB-3CB4D13F3C39}" type="datetimeFigureOut">
              <a:rPr lang="en-US" smtClean="0">
                <a:solidFill>
                  <a:prstClr val="black"/>
                </a:solidFill>
              </a:rPr>
              <a:pPr/>
              <a:t>9/30/2016</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31231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EA23091-5624-7549-86BB-3CB4D13F3C39}" type="datetimeFigureOut">
              <a:rPr lang="en-US" smtClean="0">
                <a:solidFill>
                  <a:prstClr val="black"/>
                </a:solidFill>
              </a:rPr>
              <a:pPr/>
              <a:t>9/30/2016</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1696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23091-5624-7549-86BB-3CB4D13F3C39}"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9E936-9E42-C049-B38C-AB528873E911}" type="slidenum">
              <a:rPr lang="en-US" smtClean="0"/>
              <a:t>‹#›</a:t>
            </a:fld>
            <a:endParaRPr lang="en-US"/>
          </a:p>
        </p:txBody>
      </p:sp>
    </p:spTree>
    <p:extLst>
      <p:ext uri="{BB962C8B-B14F-4D97-AF65-F5344CB8AC3E}">
        <p14:creationId xmlns:p14="http://schemas.microsoft.com/office/powerpoint/2010/main" val="1724390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A23091-5624-7549-86BB-3CB4D13F3C39}" type="datetimeFigureOut">
              <a:rPr lang="en-US" smtClean="0">
                <a:solidFill>
                  <a:prstClr val="black"/>
                </a:solidFill>
              </a:rPr>
              <a:pPr/>
              <a:t>9/30/2016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26768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A23091-5624-7549-86BB-3CB4D13F3C39}" type="datetimeFigureOut">
              <a:rPr lang="en-US" smtClean="0">
                <a:solidFill>
                  <a:prstClr val="black"/>
                </a:solidFill>
              </a:rPr>
              <a:pPr/>
              <a:t>9/30/2016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29825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A23091-5624-7549-86BB-3CB4D13F3C39}" type="datetimeFigureOut">
              <a:rPr lang="en-US" smtClean="0">
                <a:solidFill>
                  <a:prstClr val="black"/>
                </a:solidFill>
              </a:rPr>
              <a:pPr/>
              <a:t>9/30/2016</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711366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A23091-5624-7549-86BB-3CB4D13F3C39}" type="datetimeFigureOut">
              <a:rPr lang="en-US" smtClean="0">
                <a:solidFill>
                  <a:prstClr val="black"/>
                </a:solidFill>
              </a:rPr>
              <a:pPr/>
              <a:t>9/30/2016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4644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A23091-5624-7549-86BB-3CB4D13F3C39}" type="datetimeFigureOut">
              <a:rPr lang="en-US" smtClean="0">
                <a:solidFill>
                  <a:prstClr val="black"/>
                </a:solidFill>
              </a:rPr>
              <a:pPr/>
              <a:t>9/30/2016</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19E936-9E42-C049-B38C-AB528873E91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6441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23091-5624-7549-86BB-3CB4D13F3C39}" type="datetimeFigureOut">
              <a:rPr lang="en-US" smtClean="0"/>
              <a:t>9/30/2016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19E936-9E42-C049-B38C-AB528873E911}" type="slidenum">
              <a:rPr lang="en-US" smtClean="0"/>
              <a:t>‹#›</a:t>
            </a:fld>
            <a:endParaRPr lang="en-US"/>
          </a:p>
        </p:txBody>
      </p:sp>
    </p:spTree>
    <p:extLst>
      <p:ext uri="{BB962C8B-B14F-4D97-AF65-F5344CB8AC3E}">
        <p14:creationId xmlns:p14="http://schemas.microsoft.com/office/powerpoint/2010/main" val="413429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23091-5624-7549-86BB-3CB4D13F3C39}" type="datetimeFigureOut">
              <a:rPr lang="en-US" smtClean="0"/>
              <a:t>9/30/2016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19E936-9E42-C049-B38C-AB528873E911}" type="slidenum">
              <a:rPr lang="en-US" smtClean="0"/>
              <a:t>‹#›</a:t>
            </a:fld>
            <a:endParaRPr lang="en-US"/>
          </a:p>
        </p:txBody>
      </p:sp>
    </p:spTree>
    <p:extLst>
      <p:ext uri="{BB962C8B-B14F-4D97-AF65-F5344CB8AC3E}">
        <p14:creationId xmlns:p14="http://schemas.microsoft.com/office/powerpoint/2010/main" val="91459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23091-5624-7549-86BB-3CB4D13F3C39}" type="datetimeFigureOut">
              <a:rPr lang="en-US" smtClean="0"/>
              <a:t>9/30/2016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9E936-9E42-C049-B38C-AB528873E911}" type="slidenum">
              <a:rPr lang="en-US" smtClean="0"/>
              <a:t>‹#›</a:t>
            </a:fld>
            <a:endParaRPr lang="en-US"/>
          </a:p>
        </p:txBody>
      </p:sp>
    </p:spTree>
    <p:extLst>
      <p:ext uri="{BB962C8B-B14F-4D97-AF65-F5344CB8AC3E}">
        <p14:creationId xmlns:p14="http://schemas.microsoft.com/office/powerpoint/2010/main" val="127483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23091-5624-7549-86BB-3CB4D13F3C39}"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9E936-9E42-C049-B38C-AB528873E911}" type="slidenum">
              <a:rPr lang="en-US" smtClean="0"/>
              <a:t>‹#›</a:t>
            </a:fld>
            <a:endParaRPr lang="en-US"/>
          </a:p>
        </p:txBody>
      </p:sp>
    </p:spTree>
    <p:extLst>
      <p:ext uri="{BB962C8B-B14F-4D97-AF65-F5344CB8AC3E}">
        <p14:creationId xmlns:p14="http://schemas.microsoft.com/office/powerpoint/2010/main" val="1836020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23091-5624-7549-86BB-3CB4D13F3C39}"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9E936-9E42-C049-B38C-AB528873E911}" type="slidenum">
              <a:rPr lang="en-US" smtClean="0"/>
              <a:t>‹#›</a:t>
            </a:fld>
            <a:endParaRPr lang="en-US"/>
          </a:p>
        </p:txBody>
      </p:sp>
    </p:spTree>
    <p:extLst>
      <p:ext uri="{BB962C8B-B14F-4D97-AF65-F5344CB8AC3E}">
        <p14:creationId xmlns:p14="http://schemas.microsoft.com/office/powerpoint/2010/main" val="337324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23091-5624-7549-86BB-3CB4D13F3C39}" type="datetimeFigureOut">
              <a:rPr lang="en-US" smtClean="0"/>
              <a:t>9/30/2016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9E936-9E42-C049-B38C-AB528873E911}" type="slidenum">
              <a:rPr lang="en-US" smtClean="0"/>
              <a:t>‹#›</a:t>
            </a:fld>
            <a:endParaRPr lang="en-US"/>
          </a:p>
        </p:txBody>
      </p:sp>
    </p:spTree>
    <p:extLst>
      <p:ext uri="{BB962C8B-B14F-4D97-AF65-F5344CB8AC3E}">
        <p14:creationId xmlns:p14="http://schemas.microsoft.com/office/powerpoint/2010/main" val="2084746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23091-5624-7549-86BB-3CB4D13F3C39}" type="datetimeFigureOut">
              <a:rPr lang="en-US" smtClean="0">
                <a:solidFill>
                  <a:prstClr val="black">
                    <a:tint val="75000"/>
                  </a:prstClr>
                </a:solidFill>
              </a:rPr>
              <a:pPr/>
              <a:t>9/30/2016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9E936-9E42-C049-B38C-AB528873E91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4980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13"/>
          <a:stretch>
            <a:fillRect/>
          </a:stretch>
        </p:blipFill>
        <p:spPr>
          <a:xfrm>
            <a:off x="0" y="5943352"/>
            <a:ext cx="9144000" cy="1011382"/>
          </a:xfrm>
          <a:prstGeom prst="rect">
            <a:avLst/>
          </a:prstGeom>
        </p:spPr>
      </p:pic>
      <p:pic>
        <p:nvPicPr>
          <p:cNvPr id="8" name="Picture 7"/>
          <p:cNvPicPr>
            <a:picLocks noChangeAspect="1"/>
          </p:cNvPicPr>
          <p:nvPr userDrawn="1"/>
        </p:nvPicPr>
        <p:blipFill>
          <a:blip r:embed="rId14"/>
          <a:stretch>
            <a:fillRect/>
          </a:stretch>
        </p:blipFill>
        <p:spPr>
          <a:xfrm>
            <a:off x="0" y="0"/>
            <a:ext cx="9144000" cy="312964"/>
          </a:xfrm>
          <a:prstGeom prst="rect">
            <a:avLst/>
          </a:prstGeom>
        </p:spPr>
      </p:pic>
    </p:spTree>
    <p:extLst>
      <p:ext uri="{BB962C8B-B14F-4D97-AF65-F5344CB8AC3E}">
        <p14:creationId xmlns:p14="http://schemas.microsoft.com/office/powerpoint/2010/main" val="4181701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13"/>
          <a:stretch>
            <a:fillRect/>
          </a:stretch>
        </p:blipFill>
        <p:spPr>
          <a:xfrm>
            <a:off x="0" y="5943352"/>
            <a:ext cx="9144000" cy="1011382"/>
          </a:xfrm>
          <a:prstGeom prst="rect">
            <a:avLst/>
          </a:prstGeom>
        </p:spPr>
      </p:pic>
      <p:pic>
        <p:nvPicPr>
          <p:cNvPr id="8" name="Picture 7"/>
          <p:cNvPicPr>
            <a:picLocks noChangeAspect="1"/>
          </p:cNvPicPr>
          <p:nvPr userDrawn="1"/>
        </p:nvPicPr>
        <p:blipFill>
          <a:blip r:embed="rId14"/>
          <a:stretch>
            <a:fillRect/>
          </a:stretch>
        </p:blipFill>
        <p:spPr>
          <a:xfrm>
            <a:off x="0" y="0"/>
            <a:ext cx="9144000" cy="312964"/>
          </a:xfrm>
          <a:prstGeom prst="rect">
            <a:avLst/>
          </a:prstGeom>
        </p:spPr>
      </p:pic>
    </p:spTree>
    <p:extLst>
      <p:ext uri="{BB962C8B-B14F-4D97-AF65-F5344CB8AC3E}">
        <p14:creationId xmlns:p14="http://schemas.microsoft.com/office/powerpoint/2010/main" val="41718141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image" Target="../media/image1.jp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warner.rochester.edu/files/news/files/eastepo/RCSD%20EPO%20Section%202.pdf" TargetMode="External"/><Relationship Id="rId2" Type="http://schemas.openxmlformats.org/officeDocument/2006/relationships/hyperlink" Target="https://www.warner.rochester.edu/files/news/files/eastepo/Summary.pdf" TargetMode="External"/><Relationship Id="rId1" Type="http://schemas.openxmlformats.org/officeDocument/2006/relationships/slideLayout" Target="../slideLayouts/slideLayout13.xml"/><Relationship Id="rId5" Type="http://schemas.openxmlformats.org/officeDocument/2006/relationships/hyperlink" Target="http://www.rcsdk12.org/east" TargetMode="External"/><Relationship Id="rId4" Type="http://schemas.openxmlformats.org/officeDocument/2006/relationships/hyperlink" Target="http://www.k12insight.com/Lets-Talk/embed.aspx?k=WY5Y8TL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2540139"/>
            <a:ext cx="10363200" cy="1470025"/>
          </a:xfrm>
        </p:spPr>
        <p:txBody>
          <a:bodyPr>
            <a:normAutofit fontScale="90000"/>
          </a:bodyPr>
          <a:lstStyle/>
          <a:p>
            <a:pPr>
              <a:defRPr/>
            </a:pPr>
            <a:r>
              <a:rPr lang="en-US" b="1" dirty="0">
                <a:latin typeface="Aparajita" panose="020B0604020202020204" pitchFamily="34" charset="0"/>
                <a:cs typeface="Aparajita" panose="020B0604020202020204" pitchFamily="34" charset="0"/>
              </a:rPr>
              <a:t>Persistently Struggling School</a:t>
            </a:r>
            <a:br>
              <a:rPr lang="en-US" b="1" dirty="0">
                <a:latin typeface="Aparajita" panose="020B0604020202020204" pitchFamily="34" charset="0"/>
                <a:cs typeface="Aparajita" panose="020B0604020202020204" pitchFamily="34" charset="0"/>
              </a:rPr>
            </a:br>
            <a:r>
              <a:rPr lang="en-US" b="1" dirty="0">
                <a:latin typeface="Aparajita" panose="020B0604020202020204" pitchFamily="34" charset="0"/>
                <a:cs typeface="Aparajita" panose="020B0604020202020204" pitchFamily="34" charset="0"/>
              </a:rPr>
              <a:t>Public Forum</a:t>
            </a:r>
            <a:br>
              <a:rPr lang="en-US" b="1" dirty="0">
                <a:latin typeface="Aparajita" panose="020B0604020202020204" pitchFamily="34" charset="0"/>
                <a:cs typeface="Aparajita" panose="020B0604020202020204" pitchFamily="34" charset="0"/>
              </a:rPr>
            </a:br>
            <a:r>
              <a:rPr lang="en-US" b="1" dirty="0">
                <a:latin typeface="Aparajita" panose="020B0604020202020204" pitchFamily="34" charset="0"/>
                <a:cs typeface="Aparajita" panose="020B0604020202020204" pitchFamily="34" charset="0"/>
              </a:rPr>
              <a:t>September </a:t>
            </a:r>
            <a:r>
              <a:rPr lang="en-US" b="1" dirty="0" smtClean="0">
                <a:latin typeface="Aparajita" panose="020B0604020202020204" pitchFamily="34" charset="0"/>
                <a:cs typeface="Aparajita" panose="020B0604020202020204" pitchFamily="34" charset="0"/>
              </a:rPr>
              <a:t>29, 2016 </a:t>
            </a:r>
            <a:endParaRPr lang="en-US" b="1" dirty="0">
              <a:latin typeface="Aparajita" panose="020B0604020202020204" pitchFamily="34" charset="0"/>
              <a:cs typeface="Aparajita" panose="020B0604020202020204" pitchFamily="34" charset="0"/>
            </a:endParaRPr>
          </a:p>
        </p:txBody>
      </p:sp>
      <p:sp>
        <p:nvSpPr>
          <p:cNvPr id="6" name="Subtitle 5"/>
          <p:cNvSpPr>
            <a:spLocks noGrp="1"/>
          </p:cNvSpPr>
          <p:nvPr>
            <p:ph type="subTitle" idx="1"/>
          </p:nvPr>
        </p:nvSpPr>
        <p:spPr>
          <a:xfrm>
            <a:off x="275209" y="4424393"/>
            <a:ext cx="8575829" cy="1350885"/>
          </a:xfrm>
        </p:spPr>
        <p:txBody>
          <a:bodyPr>
            <a:normAutofit/>
          </a:bodyPr>
          <a:lstStyle/>
          <a:p>
            <a:r>
              <a:rPr lang="en-US" dirty="0"/>
              <a:t>Presented by </a:t>
            </a:r>
          </a:p>
          <a:p>
            <a:r>
              <a:rPr lang="en-US" dirty="0" smtClean="0"/>
              <a:t>Shaun </a:t>
            </a:r>
            <a:r>
              <a:rPr lang="en-US" dirty="0"/>
              <a:t>C. Nelms, Superintendent  </a:t>
            </a:r>
          </a:p>
          <a:p>
            <a:endParaRPr lang="en-US"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19" y="298696"/>
            <a:ext cx="3024702" cy="1827214"/>
          </a:xfrm>
          <a:prstGeom prst="rect">
            <a:avLst/>
          </a:prstGeom>
        </p:spPr>
      </p:pic>
    </p:spTree>
    <p:extLst>
      <p:ext uri="{BB962C8B-B14F-4D97-AF65-F5344CB8AC3E}">
        <p14:creationId xmlns:p14="http://schemas.microsoft.com/office/powerpoint/2010/main" val="2869355717"/>
      </p:ext>
    </p:extLst>
  </p:cSld>
  <p:clrMapOvr>
    <a:masterClrMapping/>
  </p:clrMapOvr>
  <mc:AlternateContent xmlns:mc="http://schemas.openxmlformats.org/markup-compatibility/2006" xmlns:p14="http://schemas.microsoft.com/office/powerpoint/2010/main">
    <mc:Choice Requires="p14">
      <p:transition spd="slow" p14:dur="2000" advTm="9846"/>
    </mc:Choice>
    <mc:Fallback xmlns="">
      <p:transition spd="slow" advTm="984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4"/>
          <p:cNvSpPr>
            <a:spLocks noGrp="1"/>
          </p:cNvSpPr>
          <p:nvPr>
            <p:ph type="title" idx="4294967295"/>
          </p:nvPr>
        </p:nvSpPr>
        <p:spPr>
          <a:xfrm>
            <a:off x="-4763" y="164308"/>
            <a:ext cx="8229600" cy="1143000"/>
          </a:xfrm>
        </p:spPr>
        <p:txBody>
          <a:bodyPr/>
          <a:lstStyle/>
          <a:p>
            <a:pPr eaLnBrk="1" hangingPunct="1"/>
            <a:r>
              <a:rPr lang="en-US" altLang="en-US" dirty="0" smtClean="0"/>
              <a:t>Total Cohort Data</a:t>
            </a:r>
          </a:p>
        </p:txBody>
      </p:sp>
      <p:sp>
        <p:nvSpPr>
          <p:cNvPr id="8" name="TextBox 7"/>
          <p:cNvSpPr txBox="1"/>
          <p:nvPr/>
        </p:nvSpPr>
        <p:spPr>
          <a:xfrm>
            <a:off x="7689850" y="455613"/>
            <a:ext cx="1409700" cy="5186362"/>
          </a:xfrm>
          <a:prstGeom prst="rect">
            <a:avLst/>
          </a:prstGeom>
          <a:noFill/>
          <a:ln>
            <a:solidFill>
              <a:schemeClr val="tx1"/>
            </a:solidFill>
          </a:ln>
        </p:spPr>
        <p:txBody>
          <a:bodyPr>
            <a:spAutoFit/>
          </a:bodyPr>
          <a:lstStyle/>
          <a:p>
            <a:pPr algn="ctr">
              <a:defRPr/>
            </a:pPr>
            <a:r>
              <a:rPr lang="en-US" sz="1400" b="1" dirty="0">
                <a:solidFill>
                  <a:prstClr val="black"/>
                </a:solidFill>
              </a:rPr>
              <a:t>Graduation Predictions:</a:t>
            </a:r>
          </a:p>
          <a:p>
            <a:pPr algn="ctr">
              <a:defRPr/>
            </a:pPr>
            <a:endParaRPr lang="en-US" sz="1400" b="1" dirty="0">
              <a:solidFill>
                <a:prstClr val="black"/>
              </a:solidFill>
            </a:endParaRPr>
          </a:p>
          <a:p>
            <a:pPr algn="ctr">
              <a:defRPr/>
            </a:pPr>
            <a:r>
              <a:rPr lang="en-US" sz="1100" dirty="0">
                <a:solidFill>
                  <a:prstClr val="black"/>
                </a:solidFill>
                <a:effectLst>
                  <a:glow rad="127000">
                    <a:srgbClr val="FFFF00">
                      <a:alpha val="93000"/>
                    </a:srgbClr>
                  </a:glow>
                  <a:outerShdw blurRad="50800" dist="50800" dir="5400000" algn="ctr" rotWithShape="0">
                    <a:srgbClr val="FFFF00"/>
                  </a:outerShdw>
                </a:effectLst>
              </a:rPr>
              <a:t>Graduated and active scholars who have passed 5 or more Regents Exams with a 65 and higher and have 16 or more credits = 61/268 = </a:t>
            </a:r>
            <a:r>
              <a:rPr lang="en-US" sz="1400" b="1" i="1" dirty="0">
                <a:solidFill>
                  <a:prstClr val="black"/>
                </a:solidFill>
                <a:effectLst>
                  <a:glow rad="127000">
                    <a:srgbClr val="FFFF00">
                      <a:alpha val="93000"/>
                    </a:srgbClr>
                  </a:glow>
                  <a:outerShdw blurRad="50800" dist="50800" dir="5400000" algn="ctr" rotWithShape="0">
                    <a:srgbClr val="FFFF00"/>
                  </a:outerShdw>
                </a:effectLst>
              </a:rPr>
              <a:t>22.76%</a:t>
            </a:r>
          </a:p>
          <a:p>
            <a:pPr>
              <a:defRPr/>
            </a:pPr>
            <a:r>
              <a:rPr lang="en-US" sz="1400" dirty="0">
                <a:solidFill>
                  <a:prstClr val="black"/>
                </a:solidFill>
                <a:effectLst>
                  <a:glow rad="127000">
                    <a:srgbClr val="FFFF00">
                      <a:alpha val="93000"/>
                    </a:srgbClr>
                  </a:glow>
                  <a:outerShdw blurRad="50800" dist="50800" dir="5400000" algn="ctr" rotWithShape="0">
                    <a:srgbClr val="FFFF00"/>
                  </a:outerShdw>
                </a:effectLst>
              </a:rPr>
              <a:t> </a:t>
            </a:r>
          </a:p>
          <a:p>
            <a:pPr algn="ctr">
              <a:defRPr/>
            </a:pPr>
            <a:r>
              <a:rPr lang="en-US" sz="1200" dirty="0">
                <a:solidFill>
                  <a:prstClr val="black"/>
                </a:solidFill>
              </a:rPr>
              <a:t>Graduated and active scholars who have passed at least 3 Regents with a 65 and higher and have 16 or more credits = 99/268 </a:t>
            </a:r>
            <a:r>
              <a:rPr lang="en-US" sz="1400" dirty="0">
                <a:solidFill>
                  <a:prstClr val="black"/>
                </a:solidFill>
              </a:rPr>
              <a:t>= </a:t>
            </a:r>
          </a:p>
          <a:p>
            <a:pPr algn="ctr">
              <a:defRPr/>
            </a:pPr>
            <a:r>
              <a:rPr lang="en-US" sz="1400" b="1" i="1" dirty="0">
                <a:solidFill>
                  <a:prstClr val="black"/>
                </a:solidFill>
              </a:rPr>
              <a:t>36.94%</a:t>
            </a:r>
          </a:p>
          <a:p>
            <a:pPr>
              <a:defRPr/>
            </a:pPr>
            <a:r>
              <a:rPr lang="en-US" sz="1400" dirty="0">
                <a:solidFill>
                  <a:prstClr val="black"/>
                </a:solidFill>
              </a:rPr>
              <a:t> </a:t>
            </a:r>
          </a:p>
          <a:p>
            <a:pPr algn="ctr">
              <a:defRPr/>
            </a:pPr>
            <a:r>
              <a:rPr lang="en-US" sz="1100" dirty="0">
                <a:solidFill>
                  <a:prstClr val="black"/>
                </a:solidFill>
              </a:rPr>
              <a:t>Graduated and active scholars who have 16 or more credits = 127/268 = </a:t>
            </a:r>
          </a:p>
          <a:p>
            <a:pPr algn="ctr">
              <a:defRPr/>
            </a:pPr>
            <a:r>
              <a:rPr lang="en-US" sz="1400" b="1" i="1" dirty="0">
                <a:solidFill>
                  <a:prstClr val="black"/>
                </a:solidFill>
              </a:rPr>
              <a:t>47.39%</a:t>
            </a:r>
            <a:endParaRPr lang="en-US" sz="2000" dirty="0">
              <a:solidFill>
                <a:prstClr val="black"/>
              </a:solidFill>
            </a:endParaRPr>
          </a:p>
        </p:txBody>
      </p:sp>
      <p:sp>
        <p:nvSpPr>
          <p:cNvPr id="199684" name="TextBox 8"/>
          <p:cNvSpPr txBox="1">
            <a:spLocks noChangeArrowheads="1"/>
          </p:cNvSpPr>
          <p:nvPr/>
        </p:nvSpPr>
        <p:spPr bwMode="auto">
          <a:xfrm>
            <a:off x="6923088" y="5673725"/>
            <a:ext cx="23431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i="1">
                <a:solidFill>
                  <a:srgbClr val="FF0000"/>
                </a:solidFill>
              </a:rPr>
              <a:t>East Grad Rate (2015) 33.3%</a:t>
            </a:r>
          </a:p>
        </p:txBody>
      </p:sp>
      <p:grpSp>
        <p:nvGrpSpPr>
          <p:cNvPr id="199685" name="Group 378"/>
          <p:cNvGrpSpPr>
            <a:grpSpLocks noChangeAspect="1"/>
          </p:cNvGrpSpPr>
          <p:nvPr/>
        </p:nvGrpSpPr>
        <p:grpSpPr bwMode="auto">
          <a:xfrm>
            <a:off x="9525" y="1208088"/>
            <a:ext cx="7612063" cy="2303462"/>
            <a:chOff x="310" y="761"/>
            <a:chExt cx="4069" cy="1451"/>
          </a:xfrm>
        </p:grpSpPr>
        <p:sp>
          <p:nvSpPr>
            <p:cNvPr id="200056" name="AutoShape 377"/>
            <p:cNvSpPr>
              <a:spLocks noChangeAspect="1" noChangeArrowheads="1" noTextEdit="1"/>
            </p:cNvSpPr>
            <p:nvPr/>
          </p:nvSpPr>
          <p:spPr bwMode="auto">
            <a:xfrm>
              <a:off x="310" y="776"/>
              <a:ext cx="4069" cy="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grpSp>
          <p:nvGrpSpPr>
            <p:cNvPr id="200057" name="Group 579"/>
            <p:cNvGrpSpPr>
              <a:grpSpLocks/>
            </p:cNvGrpSpPr>
            <p:nvPr/>
          </p:nvGrpSpPr>
          <p:grpSpPr bwMode="auto">
            <a:xfrm>
              <a:off x="310" y="761"/>
              <a:ext cx="4063" cy="830"/>
              <a:chOff x="310" y="761"/>
              <a:chExt cx="4063" cy="830"/>
            </a:xfrm>
          </p:grpSpPr>
          <p:sp>
            <p:nvSpPr>
              <p:cNvPr id="200226" name="Rectangle 379"/>
              <p:cNvSpPr>
                <a:spLocks noChangeArrowheads="1"/>
              </p:cNvSpPr>
              <p:nvPr/>
            </p:nvSpPr>
            <p:spPr bwMode="auto">
              <a:xfrm>
                <a:off x="389" y="761"/>
                <a:ext cx="96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Regents Score Status </a:t>
                </a:r>
                <a:endParaRPr lang="en-US" altLang="en-US" sz="1800">
                  <a:solidFill>
                    <a:srgbClr val="000000"/>
                  </a:solidFill>
                  <a:latin typeface="Arial" panose="020B0604020202020204" pitchFamily="34" charset="0"/>
                </a:endParaRPr>
              </a:p>
            </p:txBody>
          </p:sp>
          <p:sp>
            <p:nvSpPr>
              <p:cNvPr id="200227" name="Rectangle 380"/>
              <p:cNvSpPr>
                <a:spLocks noChangeArrowheads="1"/>
              </p:cNvSpPr>
              <p:nvPr/>
            </p:nvSpPr>
            <p:spPr bwMode="auto">
              <a:xfrm>
                <a:off x="1540" y="768"/>
                <a:ext cx="10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a:t>
                </a:r>
                <a:endParaRPr lang="en-US" altLang="en-US" sz="1800">
                  <a:solidFill>
                    <a:srgbClr val="000000"/>
                  </a:solidFill>
                  <a:latin typeface="Arial" panose="020B0604020202020204" pitchFamily="34" charset="0"/>
                </a:endParaRPr>
              </a:p>
            </p:txBody>
          </p:sp>
          <p:sp>
            <p:nvSpPr>
              <p:cNvPr id="200228" name="Rectangle 381"/>
              <p:cNvSpPr>
                <a:spLocks noChangeArrowheads="1"/>
              </p:cNvSpPr>
              <p:nvPr/>
            </p:nvSpPr>
            <p:spPr bwMode="auto">
              <a:xfrm>
                <a:off x="1190" y="768"/>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229" name="Rectangle 382"/>
              <p:cNvSpPr>
                <a:spLocks noChangeArrowheads="1"/>
              </p:cNvSpPr>
              <p:nvPr/>
            </p:nvSpPr>
            <p:spPr bwMode="auto">
              <a:xfrm>
                <a:off x="1771" y="761"/>
                <a:ext cx="146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2012 Total Cohort (268 students)</a:t>
                </a:r>
                <a:endParaRPr lang="en-US" altLang="en-US" sz="1800">
                  <a:solidFill>
                    <a:srgbClr val="000000"/>
                  </a:solidFill>
                  <a:latin typeface="Arial" panose="020B0604020202020204" pitchFamily="34" charset="0"/>
                </a:endParaRPr>
              </a:p>
            </p:txBody>
          </p:sp>
          <p:sp>
            <p:nvSpPr>
              <p:cNvPr id="200230" name="Rectangle 383"/>
              <p:cNvSpPr>
                <a:spLocks noChangeArrowheads="1"/>
              </p:cNvSpPr>
              <p:nvPr/>
            </p:nvSpPr>
            <p:spPr bwMode="auto">
              <a:xfrm>
                <a:off x="2521" y="768"/>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231" name="Rectangle 384"/>
              <p:cNvSpPr>
                <a:spLocks noChangeArrowheads="1"/>
              </p:cNvSpPr>
              <p:nvPr/>
            </p:nvSpPr>
            <p:spPr bwMode="auto">
              <a:xfrm>
                <a:off x="317" y="929"/>
                <a:ext cx="443" cy="299"/>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32" name="Rectangle 385"/>
              <p:cNvSpPr>
                <a:spLocks noChangeArrowheads="1"/>
              </p:cNvSpPr>
              <p:nvPr/>
            </p:nvSpPr>
            <p:spPr bwMode="auto">
              <a:xfrm>
                <a:off x="362" y="1010"/>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33" name="Rectangle 386"/>
              <p:cNvSpPr>
                <a:spLocks noChangeArrowheads="1"/>
              </p:cNvSpPr>
              <p:nvPr/>
            </p:nvSpPr>
            <p:spPr bwMode="auto">
              <a:xfrm>
                <a:off x="375" y="1002"/>
                <a:ext cx="39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Regents</a:t>
                </a:r>
                <a:endParaRPr lang="en-US" altLang="en-US" sz="1800">
                  <a:solidFill>
                    <a:srgbClr val="000000"/>
                  </a:solidFill>
                  <a:latin typeface="Arial" panose="020B0604020202020204" pitchFamily="34" charset="0"/>
                </a:endParaRPr>
              </a:p>
            </p:txBody>
          </p:sp>
          <p:sp>
            <p:nvSpPr>
              <p:cNvPr id="200234" name="Rectangle 387"/>
              <p:cNvSpPr>
                <a:spLocks noChangeArrowheads="1"/>
              </p:cNvSpPr>
              <p:nvPr/>
            </p:nvSpPr>
            <p:spPr bwMode="auto">
              <a:xfrm>
                <a:off x="701" y="100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200235" name="Rectangle 388"/>
              <p:cNvSpPr>
                <a:spLocks noChangeArrowheads="1"/>
              </p:cNvSpPr>
              <p:nvPr/>
            </p:nvSpPr>
            <p:spPr bwMode="auto">
              <a:xfrm>
                <a:off x="766" y="929"/>
                <a:ext cx="900"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36" name="Rectangle 389"/>
              <p:cNvSpPr>
                <a:spLocks noChangeArrowheads="1"/>
              </p:cNvSpPr>
              <p:nvPr/>
            </p:nvSpPr>
            <p:spPr bwMode="auto">
              <a:xfrm>
                <a:off x="812" y="929"/>
                <a:ext cx="80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37" name="Rectangle 390"/>
              <p:cNvSpPr>
                <a:spLocks noChangeArrowheads="1"/>
              </p:cNvSpPr>
              <p:nvPr/>
            </p:nvSpPr>
            <p:spPr bwMode="auto">
              <a:xfrm>
                <a:off x="835" y="921"/>
                <a:ext cx="2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Sco</a:t>
                </a:r>
                <a:endParaRPr lang="en-US" altLang="en-US" sz="1800">
                  <a:solidFill>
                    <a:srgbClr val="000000"/>
                  </a:solidFill>
                  <a:latin typeface="Arial" panose="020B0604020202020204" pitchFamily="34" charset="0"/>
                </a:endParaRPr>
              </a:p>
            </p:txBody>
          </p:sp>
          <p:sp>
            <p:nvSpPr>
              <p:cNvPr id="200238" name="Rectangle 391"/>
              <p:cNvSpPr>
                <a:spLocks noChangeArrowheads="1"/>
              </p:cNvSpPr>
              <p:nvPr/>
            </p:nvSpPr>
            <p:spPr bwMode="auto">
              <a:xfrm>
                <a:off x="963" y="921"/>
                <a:ext cx="32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red 65</a:t>
                </a:r>
                <a:endParaRPr lang="en-US" altLang="en-US" sz="1800">
                  <a:solidFill>
                    <a:srgbClr val="000000"/>
                  </a:solidFill>
                  <a:latin typeface="Arial" panose="020B0604020202020204" pitchFamily="34" charset="0"/>
                </a:endParaRPr>
              </a:p>
            </p:txBody>
          </p:sp>
          <p:sp>
            <p:nvSpPr>
              <p:cNvPr id="200239" name="Rectangle 392"/>
              <p:cNvSpPr>
                <a:spLocks noChangeArrowheads="1"/>
              </p:cNvSpPr>
              <p:nvPr/>
            </p:nvSpPr>
            <p:spPr bwMode="auto">
              <a:xfrm>
                <a:off x="1210" y="921"/>
                <a:ext cx="8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a:t>
                </a:r>
                <a:endParaRPr lang="en-US" altLang="en-US" sz="1800">
                  <a:solidFill>
                    <a:srgbClr val="000000"/>
                  </a:solidFill>
                  <a:latin typeface="Arial" panose="020B0604020202020204" pitchFamily="34" charset="0"/>
                </a:endParaRPr>
              </a:p>
            </p:txBody>
          </p:sp>
          <p:sp>
            <p:nvSpPr>
              <p:cNvPr id="200240" name="Rectangle 393"/>
              <p:cNvSpPr>
                <a:spLocks noChangeArrowheads="1"/>
              </p:cNvSpPr>
              <p:nvPr/>
            </p:nvSpPr>
            <p:spPr bwMode="auto">
              <a:xfrm>
                <a:off x="1243" y="921"/>
                <a:ext cx="6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100 or EX</a:t>
                </a:r>
                <a:endParaRPr lang="en-US" altLang="en-US" sz="1800">
                  <a:solidFill>
                    <a:srgbClr val="000000"/>
                  </a:solidFill>
                  <a:latin typeface="Arial" panose="020B0604020202020204" pitchFamily="34" charset="0"/>
                </a:endParaRPr>
              </a:p>
            </p:txBody>
          </p:sp>
          <p:sp>
            <p:nvSpPr>
              <p:cNvPr id="200241" name="Rectangle 394"/>
              <p:cNvSpPr>
                <a:spLocks noChangeArrowheads="1"/>
              </p:cNvSpPr>
              <p:nvPr/>
            </p:nvSpPr>
            <p:spPr bwMode="auto">
              <a:xfrm>
                <a:off x="1608" y="92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200242" name="Rectangle 395"/>
              <p:cNvSpPr>
                <a:spLocks noChangeArrowheads="1"/>
              </p:cNvSpPr>
              <p:nvPr/>
            </p:nvSpPr>
            <p:spPr bwMode="auto">
              <a:xfrm>
                <a:off x="1666" y="929"/>
                <a:ext cx="900"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43" name="Rectangle 396"/>
              <p:cNvSpPr>
                <a:spLocks noChangeArrowheads="1"/>
              </p:cNvSpPr>
              <p:nvPr/>
            </p:nvSpPr>
            <p:spPr bwMode="auto">
              <a:xfrm>
                <a:off x="1712" y="929"/>
                <a:ext cx="80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44" name="Rectangle 397"/>
              <p:cNvSpPr>
                <a:spLocks noChangeArrowheads="1"/>
              </p:cNvSpPr>
              <p:nvPr/>
            </p:nvSpPr>
            <p:spPr bwMode="auto">
              <a:xfrm>
                <a:off x="1862" y="921"/>
                <a:ext cx="47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Scored 55</a:t>
                </a:r>
                <a:endParaRPr lang="en-US" altLang="en-US" sz="1800">
                  <a:solidFill>
                    <a:srgbClr val="000000"/>
                  </a:solidFill>
                  <a:latin typeface="Arial" panose="020B0604020202020204" pitchFamily="34" charset="0"/>
                </a:endParaRPr>
              </a:p>
            </p:txBody>
          </p:sp>
          <p:sp>
            <p:nvSpPr>
              <p:cNvPr id="200245" name="Rectangle 398"/>
              <p:cNvSpPr>
                <a:spLocks noChangeArrowheads="1"/>
              </p:cNvSpPr>
              <p:nvPr/>
            </p:nvSpPr>
            <p:spPr bwMode="auto">
              <a:xfrm>
                <a:off x="2247" y="921"/>
                <a:ext cx="8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a:t>
                </a:r>
                <a:endParaRPr lang="en-US" altLang="en-US" sz="1800">
                  <a:solidFill>
                    <a:srgbClr val="000000"/>
                  </a:solidFill>
                  <a:latin typeface="Arial" panose="020B0604020202020204" pitchFamily="34" charset="0"/>
                </a:endParaRPr>
              </a:p>
            </p:txBody>
          </p:sp>
          <p:sp>
            <p:nvSpPr>
              <p:cNvPr id="200246" name="Rectangle 399"/>
              <p:cNvSpPr>
                <a:spLocks noChangeArrowheads="1"/>
              </p:cNvSpPr>
              <p:nvPr/>
            </p:nvSpPr>
            <p:spPr bwMode="auto">
              <a:xfrm>
                <a:off x="2279" y="921"/>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64</a:t>
                </a:r>
                <a:endParaRPr lang="en-US" altLang="en-US" sz="1800">
                  <a:solidFill>
                    <a:srgbClr val="000000"/>
                  </a:solidFill>
                  <a:latin typeface="Arial" panose="020B0604020202020204" pitchFamily="34" charset="0"/>
                </a:endParaRPr>
              </a:p>
            </p:txBody>
          </p:sp>
          <p:sp>
            <p:nvSpPr>
              <p:cNvPr id="200247" name="Rectangle 400"/>
              <p:cNvSpPr>
                <a:spLocks noChangeArrowheads="1"/>
              </p:cNvSpPr>
              <p:nvPr/>
            </p:nvSpPr>
            <p:spPr bwMode="auto">
              <a:xfrm>
                <a:off x="2371" y="92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200248" name="Rectangle 401"/>
              <p:cNvSpPr>
                <a:spLocks noChangeArrowheads="1"/>
              </p:cNvSpPr>
              <p:nvPr/>
            </p:nvSpPr>
            <p:spPr bwMode="auto">
              <a:xfrm>
                <a:off x="2573" y="929"/>
                <a:ext cx="893"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49" name="Rectangle 402"/>
              <p:cNvSpPr>
                <a:spLocks noChangeArrowheads="1"/>
              </p:cNvSpPr>
              <p:nvPr/>
            </p:nvSpPr>
            <p:spPr bwMode="auto">
              <a:xfrm>
                <a:off x="2618" y="929"/>
                <a:ext cx="80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50" name="Rectangle 403"/>
              <p:cNvSpPr>
                <a:spLocks noChangeArrowheads="1"/>
              </p:cNvSpPr>
              <p:nvPr/>
            </p:nvSpPr>
            <p:spPr bwMode="auto">
              <a:xfrm>
                <a:off x="2788" y="921"/>
                <a:ext cx="41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Scored 0</a:t>
                </a:r>
                <a:endParaRPr lang="en-US" altLang="en-US" sz="1800">
                  <a:solidFill>
                    <a:srgbClr val="000000"/>
                  </a:solidFill>
                  <a:latin typeface="Arial" panose="020B0604020202020204" pitchFamily="34" charset="0"/>
                </a:endParaRPr>
              </a:p>
            </p:txBody>
          </p:sp>
          <p:sp>
            <p:nvSpPr>
              <p:cNvPr id="200251" name="Rectangle 404"/>
              <p:cNvSpPr>
                <a:spLocks noChangeArrowheads="1"/>
              </p:cNvSpPr>
              <p:nvPr/>
            </p:nvSpPr>
            <p:spPr bwMode="auto">
              <a:xfrm>
                <a:off x="3127" y="921"/>
                <a:ext cx="8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a:t>
                </a:r>
                <a:endParaRPr lang="en-US" altLang="en-US" sz="1800">
                  <a:solidFill>
                    <a:srgbClr val="000000"/>
                  </a:solidFill>
                  <a:latin typeface="Arial" panose="020B0604020202020204" pitchFamily="34" charset="0"/>
                </a:endParaRPr>
              </a:p>
            </p:txBody>
          </p:sp>
          <p:sp>
            <p:nvSpPr>
              <p:cNvPr id="200252" name="Rectangle 405"/>
              <p:cNvSpPr>
                <a:spLocks noChangeArrowheads="1"/>
              </p:cNvSpPr>
              <p:nvPr/>
            </p:nvSpPr>
            <p:spPr bwMode="auto">
              <a:xfrm>
                <a:off x="3160" y="921"/>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54</a:t>
                </a:r>
                <a:endParaRPr lang="en-US" altLang="en-US" sz="1800">
                  <a:solidFill>
                    <a:srgbClr val="000000"/>
                  </a:solidFill>
                  <a:latin typeface="Arial" panose="020B0604020202020204" pitchFamily="34" charset="0"/>
                </a:endParaRPr>
              </a:p>
            </p:txBody>
          </p:sp>
          <p:sp>
            <p:nvSpPr>
              <p:cNvPr id="200253" name="Rectangle 406"/>
              <p:cNvSpPr>
                <a:spLocks noChangeArrowheads="1"/>
              </p:cNvSpPr>
              <p:nvPr/>
            </p:nvSpPr>
            <p:spPr bwMode="auto">
              <a:xfrm>
                <a:off x="3251" y="92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200254" name="Rectangle 407"/>
              <p:cNvSpPr>
                <a:spLocks noChangeArrowheads="1"/>
              </p:cNvSpPr>
              <p:nvPr/>
            </p:nvSpPr>
            <p:spPr bwMode="auto">
              <a:xfrm>
                <a:off x="3473" y="929"/>
                <a:ext cx="900"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55" name="Rectangle 408"/>
              <p:cNvSpPr>
                <a:spLocks noChangeArrowheads="1"/>
              </p:cNvSpPr>
              <p:nvPr/>
            </p:nvSpPr>
            <p:spPr bwMode="auto">
              <a:xfrm>
                <a:off x="3518" y="929"/>
                <a:ext cx="80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56" name="Rectangle 409"/>
              <p:cNvSpPr>
                <a:spLocks noChangeArrowheads="1"/>
              </p:cNvSpPr>
              <p:nvPr/>
            </p:nvSpPr>
            <p:spPr bwMode="auto">
              <a:xfrm>
                <a:off x="3714" y="921"/>
                <a:ext cx="48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Not Taken</a:t>
                </a:r>
                <a:endParaRPr lang="en-US" altLang="en-US" sz="1800">
                  <a:solidFill>
                    <a:srgbClr val="000000"/>
                  </a:solidFill>
                  <a:latin typeface="Arial" panose="020B0604020202020204" pitchFamily="34" charset="0"/>
                </a:endParaRPr>
              </a:p>
            </p:txBody>
          </p:sp>
          <p:sp>
            <p:nvSpPr>
              <p:cNvPr id="200257" name="Rectangle 410"/>
              <p:cNvSpPr>
                <a:spLocks noChangeArrowheads="1"/>
              </p:cNvSpPr>
              <p:nvPr/>
            </p:nvSpPr>
            <p:spPr bwMode="auto">
              <a:xfrm>
                <a:off x="4125" y="92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200258" name="Rectangle 411"/>
              <p:cNvSpPr>
                <a:spLocks noChangeArrowheads="1"/>
              </p:cNvSpPr>
              <p:nvPr/>
            </p:nvSpPr>
            <p:spPr bwMode="auto">
              <a:xfrm>
                <a:off x="310" y="921"/>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59" name="Rectangle 412"/>
              <p:cNvSpPr>
                <a:spLocks noChangeArrowheads="1"/>
              </p:cNvSpPr>
              <p:nvPr/>
            </p:nvSpPr>
            <p:spPr bwMode="auto">
              <a:xfrm>
                <a:off x="310" y="921"/>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60" name="Rectangle 413"/>
              <p:cNvSpPr>
                <a:spLocks noChangeArrowheads="1"/>
              </p:cNvSpPr>
              <p:nvPr/>
            </p:nvSpPr>
            <p:spPr bwMode="auto">
              <a:xfrm>
                <a:off x="317" y="921"/>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61" name="Rectangle 414"/>
              <p:cNvSpPr>
                <a:spLocks noChangeArrowheads="1"/>
              </p:cNvSpPr>
              <p:nvPr/>
            </p:nvSpPr>
            <p:spPr bwMode="auto">
              <a:xfrm>
                <a:off x="760" y="92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62" name="Rectangle 415"/>
              <p:cNvSpPr>
                <a:spLocks noChangeArrowheads="1"/>
              </p:cNvSpPr>
              <p:nvPr/>
            </p:nvSpPr>
            <p:spPr bwMode="auto">
              <a:xfrm>
                <a:off x="766" y="921"/>
                <a:ext cx="89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63" name="Rectangle 416"/>
              <p:cNvSpPr>
                <a:spLocks noChangeArrowheads="1"/>
              </p:cNvSpPr>
              <p:nvPr/>
            </p:nvSpPr>
            <p:spPr bwMode="auto">
              <a:xfrm>
                <a:off x="1660" y="92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64" name="Rectangle 417"/>
              <p:cNvSpPr>
                <a:spLocks noChangeArrowheads="1"/>
              </p:cNvSpPr>
              <p:nvPr/>
            </p:nvSpPr>
            <p:spPr bwMode="auto">
              <a:xfrm>
                <a:off x="1666" y="921"/>
                <a:ext cx="90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65" name="Rectangle 418"/>
              <p:cNvSpPr>
                <a:spLocks noChangeArrowheads="1"/>
              </p:cNvSpPr>
              <p:nvPr/>
            </p:nvSpPr>
            <p:spPr bwMode="auto">
              <a:xfrm>
                <a:off x="2566" y="921"/>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66" name="Rectangle 419"/>
              <p:cNvSpPr>
                <a:spLocks noChangeArrowheads="1"/>
              </p:cNvSpPr>
              <p:nvPr/>
            </p:nvSpPr>
            <p:spPr bwMode="auto">
              <a:xfrm>
                <a:off x="2573" y="921"/>
                <a:ext cx="89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67" name="Rectangle 420"/>
              <p:cNvSpPr>
                <a:spLocks noChangeArrowheads="1"/>
              </p:cNvSpPr>
              <p:nvPr/>
            </p:nvSpPr>
            <p:spPr bwMode="auto">
              <a:xfrm>
                <a:off x="3466" y="921"/>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68" name="Rectangle 421"/>
              <p:cNvSpPr>
                <a:spLocks noChangeArrowheads="1"/>
              </p:cNvSpPr>
              <p:nvPr/>
            </p:nvSpPr>
            <p:spPr bwMode="auto">
              <a:xfrm>
                <a:off x="3473" y="921"/>
                <a:ext cx="89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69" name="Rectangle 422"/>
              <p:cNvSpPr>
                <a:spLocks noChangeArrowheads="1"/>
              </p:cNvSpPr>
              <p:nvPr/>
            </p:nvSpPr>
            <p:spPr bwMode="auto">
              <a:xfrm>
                <a:off x="4366" y="921"/>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70" name="Rectangle 423"/>
              <p:cNvSpPr>
                <a:spLocks noChangeArrowheads="1"/>
              </p:cNvSpPr>
              <p:nvPr/>
            </p:nvSpPr>
            <p:spPr bwMode="auto">
              <a:xfrm>
                <a:off x="4366" y="921"/>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71" name="Rectangle 424"/>
              <p:cNvSpPr>
                <a:spLocks noChangeArrowheads="1"/>
              </p:cNvSpPr>
              <p:nvPr/>
            </p:nvSpPr>
            <p:spPr bwMode="auto">
              <a:xfrm>
                <a:off x="310" y="929"/>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72" name="Rectangle 425"/>
              <p:cNvSpPr>
                <a:spLocks noChangeArrowheads="1"/>
              </p:cNvSpPr>
              <p:nvPr/>
            </p:nvSpPr>
            <p:spPr bwMode="auto">
              <a:xfrm>
                <a:off x="760" y="929"/>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73" name="Rectangle 426"/>
              <p:cNvSpPr>
                <a:spLocks noChangeArrowheads="1"/>
              </p:cNvSpPr>
              <p:nvPr/>
            </p:nvSpPr>
            <p:spPr bwMode="auto">
              <a:xfrm>
                <a:off x="1660" y="929"/>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74" name="Rectangle 427"/>
              <p:cNvSpPr>
                <a:spLocks noChangeArrowheads="1"/>
              </p:cNvSpPr>
              <p:nvPr/>
            </p:nvSpPr>
            <p:spPr bwMode="auto">
              <a:xfrm>
                <a:off x="2566" y="929"/>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75" name="Rectangle 428"/>
              <p:cNvSpPr>
                <a:spLocks noChangeArrowheads="1"/>
              </p:cNvSpPr>
              <p:nvPr/>
            </p:nvSpPr>
            <p:spPr bwMode="auto">
              <a:xfrm>
                <a:off x="3466" y="929"/>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76" name="Rectangle 429"/>
              <p:cNvSpPr>
                <a:spLocks noChangeArrowheads="1"/>
              </p:cNvSpPr>
              <p:nvPr/>
            </p:nvSpPr>
            <p:spPr bwMode="auto">
              <a:xfrm>
                <a:off x="4366" y="929"/>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77" name="Rectangle 430"/>
              <p:cNvSpPr>
                <a:spLocks noChangeArrowheads="1"/>
              </p:cNvSpPr>
              <p:nvPr/>
            </p:nvSpPr>
            <p:spPr bwMode="auto">
              <a:xfrm>
                <a:off x="766" y="1083"/>
                <a:ext cx="444"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78" name="Rectangle 431"/>
              <p:cNvSpPr>
                <a:spLocks noChangeArrowheads="1"/>
              </p:cNvSpPr>
              <p:nvPr/>
            </p:nvSpPr>
            <p:spPr bwMode="auto">
              <a:xfrm>
                <a:off x="812" y="1083"/>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79" name="Rectangle 432"/>
              <p:cNvSpPr>
                <a:spLocks noChangeArrowheads="1"/>
              </p:cNvSpPr>
              <p:nvPr/>
            </p:nvSpPr>
            <p:spPr bwMode="auto">
              <a:xfrm>
                <a:off x="930" y="1074"/>
                <a:ext cx="17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(n)</a:t>
                </a:r>
                <a:endParaRPr lang="en-US" altLang="en-US" sz="1800">
                  <a:solidFill>
                    <a:srgbClr val="000000"/>
                  </a:solidFill>
                  <a:latin typeface="Arial" panose="020B0604020202020204" pitchFamily="34" charset="0"/>
                </a:endParaRPr>
              </a:p>
            </p:txBody>
          </p:sp>
          <p:sp>
            <p:nvSpPr>
              <p:cNvPr id="200280" name="Rectangle 433"/>
              <p:cNvSpPr>
                <a:spLocks noChangeArrowheads="1"/>
              </p:cNvSpPr>
              <p:nvPr/>
            </p:nvSpPr>
            <p:spPr bwMode="auto">
              <a:xfrm>
                <a:off x="1047" y="107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200281" name="Rectangle 434"/>
              <p:cNvSpPr>
                <a:spLocks noChangeArrowheads="1"/>
              </p:cNvSpPr>
              <p:nvPr/>
            </p:nvSpPr>
            <p:spPr bwMode="auto">
              <a:xfrm>
                <a:off x="1216" y="1083"/>
                <a:ext cx="450"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82" name="Rectangle 435"/>
              <p:cNvSpPr>
                <a:spLocks noChangeArrowheads="1"/>
              </p:cNvSpPr>
              <p:nvPr/>
            </p:nvSpPr>
            <p:spPr bwMode="auto">
              <a:xfrm>
                <a:off x="1262" y="1083"/>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83" name="Rectangle 436"/>
              <p:cNvSpPr>
                <a:spLocks noChangeArrowheads="1"/>
              </p:cNvSpPr>
              <p:nvPr/>
            </p:nvSpPr>
            <p:spPr bwMode="auto">
              <a:xfrm>
                <a:off x="1406" y="1074"/>
                <a:ext cx="13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a:t>
                </a:r>
                <a:endParaRPr lang="en-US" altLang="en-US" sz="1800">
                  <a:solidFill>
                    <a:srgbClr val="000000"/>
                  </a:solidFill>
                  <a:latin typeface="Arial" panose="020B0604020202020204" pitchFamily="34" charset="0"/>
                </a:endParaRPr>
              </a:p>
            </p:txBody>
          </p:sp>
          <p:sp>
            <p:nvSpPr>
              <p:cNvPr id="200284" name="Rectangle 437"/>
              <p:cNvSpPr>
                <a:spLocks noChangeArrowheads="1"/>
              </p:cNvSpPr>
              <p:nvPr/>
            </p:nvSpPr>
            <p:spPr bwMode="auto">
              <a:xfrm>
                <a:off x="1477" y="107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200285" name="Rectangle 438"/>
              <p:cNvSpPr>
                <a:spLocks noChangeArrowheads="1"/>
              </p:cNvSpPr>
              <p:nvPr/>
            </p:nvSpPr>
            <p:spPr bwMode="auto">
              <a:xfrm>
                <a:off x="1666" y="1083"/>
                <a:ext cx="450"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86" name="Rectangle 439"/>
              <p:cNvSpPr>
                <a:spLocks noChangeArrowheads="1"/>
              </p:cNvSpPr>
              <p:nvPr/>
            </p:nvSpPr>
            <p:spPr bwMode="auto">
              <a:xfrm>
                <a:off x="1712" y="1083"/>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87" name="Rectangle 440"/>
              <p:cNvSpPr>
                <a:spLocks noChangeArrowheads="1"/>
              </p:cNvSpPr>
              <p:nvPr/>
            </p:nvSpPr>
            <p:spPr bwMode="auto">
              <a:xfrm>
                <a:off x="1829" y="1074"/>
                <a:ext cx="17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(n)</a:t>
                </a:r>
                <a:endParaRPr lang="en-US" altLang="en-US" sz="1800">
                  <a:solidFill>
                    <a:srgbClr val="000000"/>
                  </a:solidFill>
                  <a:latin typeface="Arial" panose="020B0604020202020204" pitchFamily="34" charset="0"/>
                </a:endParaRPr>
              </a:p>
            </p:txBody>
          </p:sp>
          <p:sp>
            <p:nvSpPr>
              <p:cNvPr id="200288" name="Rectangle 441"/>
              <p:cNvSpPr>
                <a:spLocks noChangeArrowheads="1"/>
              </p:cNvSpPr>
              <p:nvPr/>
            </p:nvSpPr>
            <p:spPr bwMode="auto">
              <a:xfrm>
                <a:off x="1947" y="107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200289" name="Rectangle 442"/>
              <p:cNvSpPr>
                <a:spLocks noChangeArrowheads="1"/>
              </p:cNvSpPr>
              <p:nvPr/>
            </p:nvSpPr>
            <p:spPr bwMode="auto">
              <a:xfrm>
                <a:off x="2116" y="1083"/>
                <a:ext cx="450"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90" name="Rectangle 443"/>
              <p:cNvSpPr>
                <a:spLocks noChangeArrowheads="1"/>
              </p:cNvSpPr>
              <p:nvPr/>
            </p:nvSpPr>
            <p:spPr bwMode="auto">
              <a:xfrm>
                <a:off x="2168" y="1083"/>
                <a:ext cx="353"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91" name="Rectangle 444"/>
              <p:cNvSpPr>
                <a:spLocks noChangeArrowheads="1"/>
              </p:cNvSpPr>
              <p:nvPr/>
            </p:nvSpPr>
            <p:spPr bwMode="auto">
              <a:xfrm>
                <a:off x="2312" y="1074"/>
                <a:ext cx="13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a:t>
                </a:r>
                <a:endParaRPr lang="en-US" altLang="en-US" sz="1800">
                  <a:solidFill>
                    <a:srgbClr val="000000"/>
                  </a:solidFill>
                  <a:latin typeface="Arial" panose="020B0604020202020204" pitchFamily="34" charset="0"/>
                </a:endParaRPr>
              </a:p>
            </p:txBody>
          </p:sp>
          <p:sp>
            <p:nvSpPr>
              <p:cNvPr id="200292" name="Rectangle 445"/>
              <p:cNvSpPr>
                <a:spLocks noChangeArrowheads="1"/>
              </p:cNvSpPr>
              <p:nvPr/>
            </p:nvSpPr>
            <p:spPr bwMode="auto">
              <a:xfrm>
                <a:off x="2384" y="107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200293" name="Rectangle 446"/>
              <p:cNvSpPr>
                <a:spLocks noChangeArrowheads="1"/>
              </p:cNvSpPr>
              <p:nvPr/>
            </p:nvSpPr>
            <p:spPr bwMode="auto">
              <a:xfrm>
                <a:off x="2573" y="1083"/>
                <a:ext cx="443"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94" name="Rectangle 447"/>
              <p:cNvSpPr>
                <a:spLocks noChangeArrowheads="1"/>
              </p:cNvSpPr>
              <p:nvPr/>
            </p:nvSpPr>
            <p:spPr bwMode="auto">
              <a:xfrm>
                <a:off x="2618" y="1083"/>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95" name="Rectangle 448"/>
              <p:cNvSpPr>
                <a:spLocks noChangeArrowheads="1"/>
              </p:cNvSpPr>
              <p:nvPr/>
            </p:nvSpPr>
            <p:spPr bwMode="auto">
              <a:xfrm>
                <a:off x="2736" y="1074"/>
                <a:ext cx="17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(n)</a:t>
                </a:r>
                <a:endParaRPr lang="en-US" altLang="en-US" sz="1800">
                  <a:solidFill>
                    <a:srgbClr val="000000"/>
                  </a:solidFill>
                  <a:latin typeface="Arial" panose="020B0604020202020204" pitchFamily="34" charset="0"/>
                </a:endParaRPr>
              </a:p>
            </p:txBody>
          </p:sp>
          <p:sp>
            <p:nvSpPr>
              <p:cNvPr id="200296" name="Rectangle 449"/>
              <p:cNvSpPr>
                <a:spLocks noChangeArrowheads="1"/>
              </p:cNvSpPr>
              <p:nvPr/>
            </p:nvSpPr>
            <p:spPr bwMode="auto">
              <a:xfrm>
                <a:off x="2853" y="107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200297" name="Rectangle 450"/>
              <p:cNvSpPr>
                <a:spLocks noChangeArrowheads="1"/>
              </p:cNvSpPr>
              <p:nvPr/>
            </p:nvSpPr>
            <p:spPr bwMode="auto">
              <a:xfrm>
                <a:off x="3023" y="1083"/>
                <a:ext cx="443"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98" name="Rectangle 451"/>
              <p:cNvSpPr>
                <a:spLocks noChangeArrowheads="1"/>
              </p:cNvSpPr>
              <p:nvPr/>
            </p:nvSpPr>
            <p:spPr bwMode="auto">
              <a:xfrm>
                <a:off x="3068" y="1083"/>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99" name="Rectangle 452"/>
              <p:cNvSpPr>
                <a:spLocks noChangeArrowheads="1"/>
              </p:cNvSpPr>
              <p:nvPr/>
            </p:nvSpPr>
            <p:spPr bwMode="auto">
              <a:xfrm>
                <a:off x="3212" y="1074"/>
                <a:ext cx="13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a:t>
                </a:r>
                <a:endParaRPr lang="en-US" altLang="en-US" sz="1800">
                  <a:solidFill>
                    <a:srgbClr val="000000"/>
                  </a:solidFill>
                  <a:latin typeface="Arial" panose="020B0604020202020204" pitchFamily="34" charset="0"/>
                </a:endParaRPr>
              </a:p>
            </p:txBody>
          </p:sp>
          <p:sp>
            <p:nvSpPr>
              <p:cNvPr id="200300" name="Rectangle 453"/>
              <p:cNvSpPr>
                <a:spLocks noChangeArrowheads="1"/>
              </p:cNvSpPr>
              <p:nvPr/>
            </p:nvSpPr>
            <p:spPr bwMode="auto">
              <a:xfrm>
                <a:off x="3284" y="107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200301" name="Rectangle 454"/>
              <p:cNvSpPr>
                <a:spLocks noChangeArrowheads="1"/>
              </p:cNvSpPr>
              <p:nvPr/>
            </p:nvSpPr>
            <p:spPr bwMode="auto">
              <a:xfrm>
                <a:off x="3473" y="1083"/>
                <a:ext cx="443"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02" name="Rectangle 455"/>
              <p:cNvSpPr>
                <a:spLocks noChangeArrowheads="1"/>
              </p:cNvSpPr>
              <p:nvPr/>
            </p:nvSpPr>
            <p:spPr bwMode="auto">
              <a:xfrm>
                <a:off x="3518" y="1083"/>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03" name="Rectangle 456"/>
              <p:cNvSpPr>
                <a:spLocks noChangeArrowheads="1"/>
              </p:cNvSpPr>
              <p:nvPr/>
            </p:nvSpPr>
            <p:spPr bwMode="auto">
              <a:xfrm>
                <a:off x="3636" y="1074"/>
                <a:ext cx="17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(n)</a:t>
                </a:r>
                <a:endParaRPr lang="en-US" altLang="en-US" sz="1800">
                  <a:solidFill>
                    <a:srgbClr val="000000"/>
                  </a:solidFill>
                  <a:latin typeface="Arial" panose="020B0604020202020204" pitchFamily="34" charset="0"/>
                </a:endParaRPr>
              </a:p>
            </p:txBody>
          </p:sp>
          <p:sp>
            <p:nvSpPr>
              <p:cNvPr id="200304" name="Rectangle 457"/>
              <p:cNvSpPr>
                <a:spLocks noChangeArrowheads="1"/>
              </p:cNvSpPr>
              <p:nvPr/>
            </p:nvSpPr>
            <p:spPr bwMode="auto">
              <a:xfrm>
                <a:off x="3753" y="107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200305" name="Rectangle 458"/>
              <p:cNvSpPr>
                <a:spLocks noChangeArrowheads="1"/>
              </p:cNvSpPr>
              <p:nvPr/>
            </p:nvSpPr>
            <p:spPr bwMode="auto">
              <a:xfrm>
                <a:off x="3923" y="1083"/>
                <a:ext cx="450"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06" name="Rectangle 459"/>
              <p:cNvSpPr>
                <a:spLocks noChangeArrowheads="1"/>
              </p:cNvSpPr>
              <p:nvPr/>
            </p:nvSpPr>
            <p:spPr bwMode="auto">
              <a:xfrm>
                <a:off x="3968" y="1083"/>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07" name="Rectangle 460"/>
              <p:cNvSpPr>
                <a:spLocks noChangeArrowheads="1"/>
              </p:cNvSpPr>
              <p:nvPr/>
            </p:nvSpPr>
            <p:spPr bwMode="auto">
              <a:xfrm>
                <a:off x="4112" y="1074"/>
                <a:ext cx="13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a:t>
                </a:r>
                <a:endParaRPr lang="en-US" altLang="en-US" sz="1800">
                  <a:solidFill>
                    <a:srgbClr val="000000"/>
                  </a:solidFill>
                  <a:latin typeface="Arial" panose="020B0604020202020204" pitchFamily="34" charset="0"/>
                </a:endParaRPr>
              </a:p>
            </p:txBody>
          </p:sp>
          <p:sp>
            <p:nvSpPr>
              <p:cNvPr id="200308" name="Rectangle 461"/>
              <p:cNvSpPr>
                <a:spLocks noChangeArrowheads="1"/>
              </p:cNvSpPr>
              <p:nvPr/>
            </p:nvSpPr>
            <p:spPr bwMode="auto">
              <a:xfrm>
                <a:off x="4183" y="107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200309" name="Rectangle 462"/>
              <p:cNvSpPr>
                <a:spLocks noChangeArrowheads="1"/>
              </p:cNvSpPr>
              <p:nvPr/>
            </p:nvSpPr>
            <p:spPr bwMode="auto">
              <a:xfrm>
                <a:off x="310" y="1074"/>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10" name="Rectangle 463"/>
              <p:cNvSpPr>
                <a:spLocks noChangeArrowheads="1"/>
              </p:cNvSpPr>
              <p:nvPr/>
            </p:nvSpPr>
            <p:spPr bwMode="auto">
              <a:xfrm>
                <a:off x="760" y="1074"/>
                <a:ext cx="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11" name="Rectangle 464"/>
              <p:cNvSpPr>
                <a:spLocks noChangeArrowheads="1"/>
              </p:cNvSpPr>
              <p:nvPr/>
            </p:nvSpPr>
            <p:spPr bwMode="auto">
              <a:xfrm>
                <a:off x="766" y="1074"/>
                <a:ext cx="44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12" name="Rectangle 465"/>
              <p:cNvSpPr>
                <a:spLocks noChangeArrowheads="1"/>
              </p:cNvSpPr>
              <p:nvPr/>
            </p:nvSpPr>
            <p:spPr bwMode="auto">
              <a:xfrm>
                <a:off x="1210" y="1074"/>
                <a:ext cx="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13" name="Rectangle 466"/>
              <p:cNvSpPr>
                <a:spLocks noChangeArrowheads="1"/>
              </p:cNvSpPr>
              <p:nvPr/>
            </p:nvSpPr>
            <p:spPr bwMode="auto">
              <a:xfrm>
                <a:off x="1216" y="1074"/>
                <a:ext cx="44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14" name="Rectangle 467"/>
              <p:cNvSpPr>
                <a:spLocks noChangeArrowheads="1"/>
              </p:cNvSpPr>
              <p:nvPr/>
            </p:nvSpPr>
            <p:spPr bwMode="auto">
              <a:xfrm>
                <a:off x="1660" y="1074"/>
                <a:ext cx="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15" name="Rectangle 468"/>
              <p:cNvSpPr>
                <a:spLocks noChangeArrowheads="1"/>
              </p:cNvSpPr>
              <p:nvPr/>
            </p:nvSpPr>
            <p:spPr bwMode="auto">
              <a:xfrm>
                <a:off x="1666" y="1074"/>
                <a:ext cx="44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16" name="Rectangle 469"/>
              <p:cNvSpPr>
                <a:spLocks noChangeArrowheads="1"/>
              </p:cNvSpPr>
              <p:nvPr/>
            </p:nvSpPr>
            <p:spPr bwMode="auto">
              <a:xfrm>
                <a:off x="2110" y="1074"/>
                <a:ext cx="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17" name="Rectangle 470"/>
              <p:cNvSpPr>
                <a:spLocks noChangeArrowheads="1"/>
              </p:cNvSpPr>
              <p:nvPr/>
            </p:nvSpPr>
            <p:spPr bwMode="auto">
              <a:xfrm>
                <a:off x="2116" y="1074"/>
                <a:ext cx="45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18" name="Rectangle 471"/>
              <p:cNvSpPr>
                <a:spLocks noChangeArrowheads="1"/>
              </p:cNvSpPr>
              <p:nvPr/>
            </p:nvSpPr>
            <p:spPr bwMode="auto">
              <a:xfrm>
                <a:off x="2566" y="1074"/>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19" name="Rectangle 472"/>
              <p:cNvSpPr>
                <a:spLocks noChangeArrowheads="1"/>
              </p:cNvSpPr>
              <p:nvPr/>
            </p:nvSpPr>
            <p:spPr bwMode="auto">
              <a:xfrm>
                <a:off x="2573" y="1074"/>
                <a:ext cx="44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20" name="Rectangle 473"/>
              <p:cNvSpPr>
                <a:spLocks noChangeArrowheads="1"/>
              </p:cNvSpPr>
              <p:nvPr/>
            </p:nvSpPr>
            <p:spPr bwMode="auto">
              <a:xfrm>
                <a:off x="3016" y="1074"/>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21" name="Rectangle 474"/>
              <p:cNvSpPr>
                <a:spLocks noChangeArrowheads="1"/>
              </p:cNvSpPr>
              <p:nvPr/>
            </p:nvSpPr>
            <p:spPr bwMode="auto">
              <a:xfrm>
                <a:off x="3023" y="1074"/>
                <a:ext cx="44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22" name="Rectangle 475"/>
              <p:cNvSpPr>
                <a:spLocks noChangeArrowheads="1"/>
              </p:cNvSpPr>
              <p:nvPr/>
            </p:nvSpPr>
            <p:spPr bwMode="auto">
              <a:xfrm>
                <a:off x="3466" y="1074"/>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23" name="Rectangle 476"/>
              <p:cNvSpPr>
                <a:spLocks noChangeArrowheads="1"/>
              </p:cNvSpPr>
              <p:nvPr/>
            </p:nvSpPr>
            <p:spPr bwMode="auto">
              <a:xfrm>
                <a:off x="3473" y="1074"/>
                <a:ext cx="44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24" name="Rectangle 477"/>
              <p:cNvSpPr>
                <a:spLocks noChangeArrowheads="1"/>
              </p:cNvSpPr>
              <p:nvPr/>
            </p:nvSpPr>
            <p:spPr bwMode="auto">
              <a:xfrm>
                <a:off x="3916" y="1074"/>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25" name="Rectangle 478"/>
              <p:cNvSpPr>
                <a:spLocks noChangeArrowheads="1"/>
              </p:cNvSpPr>
              <p:nvPr/>
            </p:nvSpPr>
            <p:spPr bwMode="auto">
              <a:xfrm>
                <a:off x="3923" y="1074"/>
                <a:ext cx="44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26" name="Rectangle 479"/>
              <p:cNvSpPr>
                <a:spLocks noChangeArrowheads="1"/>
              </p:cNvSpPr>
              <p:nvPr/>
            </p:nvSpPr>
            <p:spPr bwMode="auto">
              <a:xfrm>
                <a:off x="4366" y="1074"/>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27" name="Rectangle 480"/>
              <p:cNvSpPr>
                <a:spLocks noChangeArrowheads="1"/>
              </p:cNvSpPr>
              <p:nvPr/>
            </p:nvSpPr>
            <p:spPr bwMode="auto">
              <a:xfrm>
                <a:off x="310" y="1083"/>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28" name="Rectangle 481"/>
              <p:cNvSpPr>
                <a:spLocks noChangeArrowheads="1"/>
              </p:cNvSpPr>
              <p:nvPr/>
            </p:nvSpPr>
            <p:spPr bwMode="auto">
              <a:xfrm>
                <a:off x="760" y="1083"/>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29" name="Rectangle 482"/>
              <p:cNvSpPr>
                <a:spLocks noChangeArrowheads="1"/>
              </p:cNvSpPr>
              <p:nvPr/>
            </p:nvSpPr>
            <p:spPr bwMode="auto">
              <a:xfrm>
                <a:off x="1210" y="1083"/>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30" name="Rectangle 483"/>
              <p:cNvSpPr>
                <a:spLocks noChangeArrowheads="1"/>
              </p:cNvSpPr>
              <p:nvPr/>
            </p:nvSpPr>
            <p:spPr bwMode="auto">
              <a:xfrm>
                <a:off x="1660" y="1083"/>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31" name="Rectangle 484"/>
              <p:cNvSpPr>
                <a:spLocks noChangeArrowheads="1"/>
              </p:cNvSpPr>
              <p:nvPr/>
            </p:nvSpPr>
            <p:spPr bwMode="auto">
              <a:xfrm>
                <a:off x="2110" y="1083"/>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32" name="Rectangle 485"/>
              <p:cNvSpPr>
                <a:spLocks noChangeArrowheads="1"/>
              </p:cNvSpPr>
              <p:nvPr/>
            </p:nvSpPr>
            <p:spPr bwMode="auto">
              <a:xfrm>
                <a:off x="2566" y="1083"/>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33" name="Rectangle 486"/>
              <p:cNvSpPr>
                <a:spLocks noChangeArrowheads="1"/>
              </p:cNvSpPr>
              <p:nvPr/>
            </p:nvSpPr>
            <p:spPr bwMode="auto">
              <a:xfrm>
                <a:off x="3016" y="1083"/>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34" name="Rectangle 487"/>
              <p:cNvSpPr>
                <a:spLocks noChangeArrowheads="1"/>
              </p:cNvSpPr>
              <p:nvPr/>
            </p:nvSpPr>
            <p:spPr bwMode="auto">
              <a:xfrm>
                <a:off x="3466" y="1083"/>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35" name="Rectangle 488"/>
              <p:cNvSpPr>
                <a:spLocks noChangeArrowheads="1"/>
              </p:cNvSpPr>
              <p:nvPr/>
            </p:nvSpPr>
            <p:spPr bwMode="auto">
              <a:xfrm>
                <a:off x="3916" y="1083"/>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36" name="Rectangle 489"/>
              <p:cNvSpPr>
                <a:spLocks noChangeArrowheads="1"/>
              </p:cNvSpPr>
              <p:nvPr/>
            </p:nvSpPr>
            <p:spPr bwMode="auto">
              <a:xfrm>
                <a:off x="4366" y="1083"/>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37" name="Rectangle 490"/>
              <p:cNvSpPr>
                <a:spLocks noChangeArrowheads="1"/>
              </p:cNvSpPr>
              <p:nvPr/>
            </p:nvSpPr>
            <p:spPr bwMode="auto">
              <a:xfrm>
                <a:off x="434" y="1236"/>
                <a:ext cx="2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Math</a:t>
                </a:r>
                <a:endParaRPr lang="en-US" altLang="en-US" sz="1800">
                  <a:solidFill>
                    <a:srgbClr val="000000"/>
                  </a:solidFill>
                  <a:latin typeface="Arial" panose="020B0604020202020204" pitchFamily="34" charset="0"/>
                </a:endParaRPr>
              </a:p>
            </p:txBody>
          </p:sp>
          <p:sp>
            <p:nvSpPr>
              <p:cNvPr id="200338" name="Rectangle 491"/>
              <p:cNvSpPr>
                <a:spLocks noChangeArrowheads="1"/>
              </p:cNvSpPr>
              <p:nvPr/>
            </p:nvSpPr>
            <p:spPr bwMode="auto">
              <a:xfrm>
                <a:off x="643" y="123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39" name="Rectangle 492"/>
              <p:cNvSpPr>
                <a:spLocks noChangeArrowheads="1"/>
              </p:cNvSpPr>
              <p:nvPr/>
            </p:nvSpPr>
            <p:spPr bwMode="auto">
              <a:xfrm>
                <a:off x="923" y="1236"/>
                <a:ext cx="20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138</a:t>
                </a:r>
                <a:endParaRPr lang="en-US" altLang="en-US" sz="1800">
                  <a:solidFill>
                    <a:srgbClr val="000000"/>
                  </a:solidFill>
                  <a:latin typeface="Arial" panose="020B0604020202020204" pitchFamily="34" charset="0"/>
                </a:endParaRPr>
              </a:p>
            </p:txBody>
          </p:sp>
          <p:sp>
            <p:nvSpPr>
              <p:cNvPr id="200340" name="Rectangle 493"/>
              <p:cNvSpPr>
                <a:spLocks noChangeArrowheads="1"/>
              </p:cNvSpPr>
              <p:nvPr/>
            </p:nvSpPr>
            <p:spPr bwMode="auto">
              <a:xfrm>
                <a:off x="1060" y="123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41" name="Rectangle 494"/>
              <p:cNvSpPr>
                <a:spLocks noChangeArrowheads="1"/>
              </p:cNvSpPr>
              <p:nvPr/>
            </p:nvSpPr>
            <p:spPr bwMode="auto">
              <a:xfrm>
                <a:off x="1321" y="1236"/>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51.5%</a:t>
                </a:r>
                <a:endParaRPr lang="en-US" altLang="en-US" sz="1800">
                  <a:solidFill>
                    <a:srgbClr val="000000"/>
                  </a:solidFill>
                  <a:latin typeface="Arial" panose="020B0604020202020204" pitchFamily="34" charset="0"/>
                </a:endParaRPr>
              </a:p>
            </p:txBody>
          </p:sp>
          <p:sp>
            <p:nvSpPr>
              <p:cNvPr id="200342" name="Rectangle 495"/>
              <p:cNvSpPr>
                <a:spLocks noChangeArrowheads="1"/>
              </p:cNvSpPr>
              <p:nvPr/>
            </p:nvSpPr>
            <p:spPr bwMode="auto">
              <a:xfrm>
                <a:off x="1556" y="123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43" name="Rectangle 496"/>
              <p:cNvSpPr>
                <a:spLocks noChangeArrowheads="1"/>
              </p:cNvSpPr>
              <p:nvPr/>
            </p:nvSpPr>
            <p:spPr bwMode="auto">
              <a:xfrm>
                <a:off x="1842" y="1236"/>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41</a:t>
                </a:r>
                <a:endParaRPr lang="en-US" altLang="en-US" sz="1800">
                  <a:solidFill>
                    <a:srgbClr val="000000"/>
                  </a:solidFill>
                  <a:latin typeface="Arial" panose="020B0604020202020204" pitchFamily="34" charset="0"/>
                </a:endParaRPr>
              </a:p>
            </p:txBody>
          </p:sp>
          <p:sp>
            <p:nvSpPr>
              <p:cNvPr id="200344" name="Rectangle 497"/>
              <p:cNvSpPr>
                <a:spLocks noChangeArrowheads="1"/>
              </p:cNvSpPr>
              <p:nvPr/>
            </p:nvSpPr>
            <p:spPr bwMode="auto">
              <a:xfrm>
                <a:off x="1934" y="123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45" name="Rectangle 498"/>
              <p:cNvSpPr>
                <a:spLocks noChangeArrowheads="1"/>
              </p:cNvSpPr>
              <p:nvPr/>
            </p:nvSpPr>
            <p:spPr bwMode="auto">
              <a:xfrm>
                <a:off x="2227" y="1236"/>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15.3%</a:t>
                </a:r>
                <a:endParaRPr lang="en-US" altLang="en-US" sz="1800">
                  <a:solidFill>
                    <a:srgbClr val="000000"/>
                  </a:solidFill>
                  <a:latin typeface="Arial" panose="020B0604020202020204" pitchFamily="34" charset="0"/>
                </a:endParaRPr>
              </a:p>
            </p:txBody>
          </p:sp>
          <p:sp>
            <p:nvSpPr>
              <p:cNvPr id="200346" name="Rectangle 499"/>
              <p:cNvSpPr>
                <a:spLocks noChangeArrowheads="1"/>
              </p:cNvSpPr>
              <p:nvPr/>
            </p:nvSpPr>
            <p:spPr bwMode="auto">
              <a:xfrm>
                <a:off x="2462" y="123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47" name="Rectangle 500"/>
              <p:cNvSpPr>
                <a:spLocks noChangeArrowheads="1"/>
              </p:cNvSpPr>
              <p:nvPr/>
            </p:nvSpPr>
            <p:spPr bwMode="auto">
              <a:xfrm>
                <a:off x="2749" y="1236"/>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38</a:t>
                </a:r>
                <a:endParaRPr lang="en-US" altLang="en-US" sz="1800">
                  <a:solidFill>
                    <a:srgbClr val="000000"/>
                  </a:solidFill>
                  <a:latin typeface="Arial" panose="020B0604020202020204" pitchFamily="34" charset="0"/>
                </a:endParaRPr>
              </a:p>
            </p:txBody>
          </p:sp>
          <p:sp>
            <p:nvSpPr>
              <p:cNvPr id="200348" name="Rectangle 501"/>
              <p:cNvSpPr>
                <a:spLocks noChangeArrowheads="1"/>
              </p:cNvSpPr>
              <p:nvPr/>
            </p:nvSpPr>
            <p:spPr bwMode="auto">
              <a:xfrm>
                <a:off x="2840" y="123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49" name="Rectangle 502"/>
              <p:cNvSpPr>
                <a:spLocks noChangeArrowheads="1"/>
              </p:cNvSpPr>
              <p:nvPr/>
            </p:nvSpPr>
            <p:spPr bwMode="auto">
              <a:xfrm>
                <a:off x="3127" y="1236"/>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14.2%</a:t>
                </a:r>
                <a:endParaRPr lang="en-US" altLang="en-US" sz="1800">
                  <a:solidFill>
                    <a:srgbClr val="000000"/>
                  </a:solidFill>
                  <a:latin typeface="Arial" panose="020B0604020202020204" pitchFamily="34" charset="0"/>
                </a:endParaRPr>
              </a:p>
            </p:txBody>
          </p:sp>
          <p:sp>
            <p:nvSpPr>
              <p:cNvPr id="200350" name="Rectangle 503"/>
              <p:cNvSpPr>
                <a:spLocks noChangeArrowheads="1"/>
              </p:cNvSpPr>
              <p:nvPr/>
            </p:nvSpPr>
            <p:spPr bwMode="auto">
              <a:xfrm>
                <a:off x="3362" y="123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51" name="Rectangle 504"/>
              <p:cNvSpPr>
                <a:spLocks noChangeArrowheads="1"/>
              </p:cNvSpPr>
              <p:nvPr/>
            </p:nvSpPr>
            <p:spPr bwMode="auto">
              <a:xfrm>
                <a:off x="3649" y="1236"/>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50</a:t>
                </a:r>
                <a:endParaRPr lang="en-US" altLang="en-US" sz="1800">
                  <a:solidFill>
                    <a:srgbClr val="000000"/>
                  </a:solidFill>
                  <a:latin typeface="Arial" panose="020B0604020202020204" pitchFamily="34" charset="0"/>
                </a:endParaRPr>
              </a:p>
            </p:txBody>
          </p:sp>
          <p:sp>
            <p:nvSpPr>
              <p:cNvPr id="200352" name="Rectangle 505"/>
              <p:cNvSpPr>
                <a:spLocks noChangeArrowheads="1"/>
              </p:cNvSpPr>
              <p:nvPr/>
            </p:nvSpPr>
            <p:spPr bwMode="auto">
              <a:xfrm>
                <a:off x="3740" y="123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53" name="Rectangle 506"/>
              <p:cNvSpPr>
                <a:spLocks noChangeArrowheads="1"/>
              </p:cNvSpPr>
              <p:nvPr/>
            </p:nvSpPr>
            <p:spPr bwMode="auto">
              <a:xfrm>
                <a:off x="4027" y="1236"/>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18.7%</a:t>
                </a:r>
                <a:endParaRPr lang="en-US" altLang="en-US" sz="1800">
                  <a:solidFill>
                    <a:srgbClr val="000000"/>
                  </a:solidFill>
                  <a:latin typeface="Arial" panose="020B0604020202020204" pitchFamily="34" charset="0"/>
                </a:endParaRPr>
              </a:p>
            </p:txBody>
          </p:sp>
          <p:sp>
            <p:nvSpPr>
              <p:cNvPr id="200354" name="Rectangle 507"/>
              <p:cNvSpPr>
                <a:spLocks noChangeArrowheads="1"/>
              </p:cNvSpPr>
              <p:nvPr/>
            </p:nvSpPr>
            <p:spPr bwMode="auto">
              <a:xfrm>
                <a:off x="4262" y="123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55" name="Rectangle 508"/>
              <p:cNvSpPr>
                <a:spLocks noChangeArrowheads="1"/>
              </p:cNvSpPr>
              <p:nvPr/>
            </p:nvSpPr>
            <p:spPr bwMode="auto">
              <a:xfrm>
                <a:off x="310" y="1228"/>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56" name="Rectangle 509"/>
              <p:cNvSpPr>
                <a:spLocks noChangeArrowheads="1"/>
              </p:cNvSpPr>
              <p:nvPr/>
            </p:nvSpPr>
            <p:spPr bwMode="auto">
              <a:xfrm>
                <a:off x="317" y="1228"/>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57" name="Rectangle 510"/>
              <p:cNvSpPr>
                <a:spLocks noChangeArrowheads="1"/>
              </p:cNvSpPr>
              <p:nvPr/>
            </p:nvSpPr>
            <p:spPr bwMode="auto">
              <a:xfrm>
                <a:off x="760" y="1228"/>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58" name="Rectangle 511"/>
              <p:cNvSpPr>
                <a:spLocks noChangeArrowheads="1"/>
              </p:cNvSpPr>
              <p:nvPr/>
            </p:nvSpPr>
            <p:spPr bwMode="auto">
              <a:xfrm>
                <a:off x="766" y="1228"/>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59" name="Rectangle 512"/>
              <p:cNvSpPr>
                <a:spLocks noChangeArrowheads="1"/>
              </p:cNvSpPr>
              <p:nvPr/>
            </p:nvSpPr>
            <p:spPr bwMode="auto">
              <a:xfrm>
                <a:off x="1210" y="1228"/>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60" name="Rectangle 513"/>
              <p:cNvSpPr>
                <a:spLocks noChangeArrowheads="1"/>
              </p:cNvSpPr>
              <p:nvPr/>
            </p:nvSpPr>
            <p:spPr bwMode="auto">
              <a:xfrm>
                <a:off x="1216" y="1228"/>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61" name="Rectangle 514"/>
              <p:cNvSpPr>
                <a:spLocks noChangeArrowheads="1"/>
              </p:cNvSpPr>
              <p:nvPr/>
            </p:nvSpPr>
            <p:spPr bwMode="auto">
              <a:xfrm>
                <a:off x="1660" y="1228"/>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62" name="Rectangle 515"/>
              <p:cNvSpPr>
                <a:spLocks noChangeArrowheads="1"/>
              </p:cNvSpPr>
              <p:nvPr/>
            </p:nvSpPr>
            <p:spPr bwMode="auto">
              <a:xfrm>
                <a:off x="1666" y="1228"/>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63" name="Rectangle 516"/>
              <p:cNvSpPr>
                <a:spLocks noChangeArrowheads="1"/>
              </p:cNvSpPr>
              <p:nvPr/>
            </p:nvSpPr>
            <p:spPr bwMode="auto">
              <a:xfrm>
                <a:off x="2110" y="1228"/>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64" name="Rectangle 517"/>
              <p:cNvSpPr>
                <a:spLocks noChangeArrowheads="1"/>
              </p:cNvSpPr>
              <p:nvPr/>
            </p:nvSpPr>
            <p:spPr bwMode="auto">
              <a:xfrm>
                <a:off x="2116" y="1228"/>
                <a:ext cx="45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65" name="Rectangle 518"/>
              <p:cNvSpPr>
                <a:spLocks noChangeArrowheads="1"/>
              </p:cNvSpPr>
              <p:nvPr/>
            </p:nvSpPr>
            <p:spPr bwMode="auto">
              <a:xfrm>
                <a:off x="2566" y="1228"/>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66" name="Rectangle 519"/>
              <p:cNvSpPr>
                <a:spLocks noChangeArrowheads="1"/>
              </p:cNvSpPr>
              <p:nvPr/>
            </p:nvSpPr>
            <p:spPr bwMode="auto">
              <a:xfrm>
                <a:off x="2573" y="1228"/>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67" name="Rectangle 520"/>
              <p:cNvSpPr>
                <a:spLocks noChangeArrowheads="1"/>
              </p:cNvSpPr>
              <p:nvPr/>
            </p:nvSpPr>
            <p:spPr bwMode="auto">
              <a:xfrm>
                <a:off x="3016" y="1228"/>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68" name="Rectangle 521"/>
              <p:cNvSpPr>
                <a:spLocks noChangeArrowheads="1"/>
              </p:cNvSpPr>
              <p:nvPr/>
            </p:nvSpPr>
            <p:spPr bwMode="auto">
              <a:xfrm>
                <a:off x="3023" y="1228"/>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69" name="Rectangle 522"/>
              <p:cNvSpPr>
                <a:spLocks noChangeArrowheads="1"/>
              </p:cNvSpPr>
              <p:nvPr/>
            </p:nvSpPr>
            <p:spPr bwMode="auto">
              <a:xfrm>
                <a:off x="3466" y="1228"/>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70" name="Rectangle 523"/>
              <p:cNvSpPr>
                <a:spLocks noChangeArrowheads="1"/>
              </p:cNvSpPr>
              <p:nvPr/>
            </p:nvSpPr>
            <p:spPr bwMode="auto">
              <a:xfrm>
                <a:off x="3473" y="1228"/>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71" name="Rectangle 524"/>
              <p:cNvSpPr>
                <a:spLocks noChangeArrowheads="1"/>
              </p:cNvSpPr>
              <p:nvPr/>
            </p:nvSpPr>
            <p:spPr bwMode="auto">
              <a:xfrm>
                <a:off x="3916" y="1228"/>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72" name="Rectangle 525"/>
              <p:cNvSpPr>
                <a:spLocks noChangeArrowheads="1"/>
              </p:cNvSpPr>
              <p:nvPr/>
            </p:nvSpPr>
            <p:spPr bwMode="auto">
              <a:xfrm>
                <a:off x="3923" y="1228"/>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73" name="Rectangle 526"/>
              <p:cNvSpPr>
                <a:spLocks noChangeArrowheads="1"/>
              </p:cNvSpPr>
              <p:nvPr/>
            </p:nvSpPr>
            <p:spPr bwMode="auto">
              <a:xfrm>
                <a:off x="4366" y="1228"/>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74" name="Rectangle 527"/>
              <p:cNvSpPr>
                <a:spLocks noChangeArrowheads="1"/>
              </p:cNvSpPr>
              <p:nvPr/>
            </p:nvSpPr>
            <p:spPr bwMode="auto">
              <a:xfrm>
                <a:off x="310" y="1236"/>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75" name="Rectangle 528"/>
              <p:cNvSpPr>
                <a:spLocks noChangeArrowheads="1"/>
              </p:cNvSpPr>
              <p:nvPr/>
            </p:nvSpPr>
            <p:spPr bwMode="auto">
              <a:xfrm>
                <a:off x="760" y="1236"/>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76" name="Rectangle 529"/>
              <p:cNvSpPr>
                <a:spLocks noChangeArrowheads="1"/>
              </p:cNvSpPr>
              <p:nvPr/>
            </p:nvSpPr>
            <p:spPr bwMode="auto">
              <a:xfrm>
                <a:off x="1210" y="1236"/>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77" name="Rectangle 530"/>
              <p:cNvSpPr>
                <a:spLocks noChangeArrowheads="1"/>
              </p:cNvSpPr>
              <p:nvPr/>
            </p:nvSpPr>
            <p:spPr bwMode="auto">
              <a:xfrm>
                <a:off x="1660" y="1236"/>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78" name="Rectangle 531"/>
              <p:cNvSpPr>
                <a:spLocks noChangeArrowheads="1"/>
              </p:cNvSpPr>
              <p:nvPr/>
            </p:nvSpPr>
            <p:spPr bwMode="auto">
              <a:xfrm>
                <a:off x="2110" y="1236"/>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79" name="Rectangle 532"/>
              <p:cNvSpPr>
                <a:spLocks noChangeArrowheads="1"/>
              </p:cNvSpPr>
              <p:nvPr/>
            </p:nvSpPr>
            <p:spPr bwMode="auto">
              <a:xfrm>
                <a:off x="2566" y="1236"/>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80" name="Rectangle 533"/>
              <p:cNvSpPr>
                <a:spLocks noChangeArrowheads="1"/>
              </p:cNvSpPr>
              <p:nvPr/>
            </p:nvSpPr>
            <p:spPr bwMode="auto">
              <a:xfrm>
                <a:off x="3016" y="1236"/>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81" name="Rectangle 534"/>
              <p:cNvSpPr>
                <a:spLocks noChangeArrowheads="1"/>
              </p:cNvSpPr>
              <p:nvPr/>
            </p:nvSpPr>
            <p:spPr bwMode="auto">
              <a:xfrm>
                <a:off x="3466" y="1236"/>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82" name="Rectangle 535"/>
              <p:cNvSpPr>
                <a:spLocks noChangeArrowheads="1"/>
              </p:cNvSpPr>
              <p:nvPr/>
            </p:nvSpPr>
            <p:spPr bwMode="auto">
              <a:xfrm>
                <a:off x="3916" y="1236"/>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83" name="Rectangle 536"/>
              <p:cNvSpPr>
                <a:spLocks noChangeArrowheads="1"/>
              </p:cNvSpPr>
              <p:nvPr/>
            </p:nvSpPr>
            <p:spPr bwMode="auto">
              <a:xfrm>
                <a:off x="4366" y="1236"/>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384" name="Rectangle 537"/>
              <p:cNvSpPr>
                <a:spLocks noChangeArrowheads="1"/>
              </p:cNvSpPr>
              <p:nvPr/>
            </p:nvSpPr>
            <p:spPr bwMode="auto">
              <a:xfrm>
                <a:off x="395" y="1389"/>
                <a:ext cx="35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English</a:t>
                </a:r>
                <a:endParaRPr lang="en-US" altLang="en-US" sz="1800">
                  <a:solidFill>
                    <a:srgbClr val="000000"/>
                  </a:solidFill>
                  <a:latin typeface="Arial" panose="020B0604020202020204" pitchFamily="34" charset="0"/>
                </a:endParaRPr>
              </a:p>
            </p:txBody>
          </p:sp>
          <p:sp>
            <p:nvSpPr>
              <p:cNvPr id="200385" name="Rectangle 538"/>
              <p:cNvSpPr>
                <a:spLocks noChangeArrowheads="1"/>
              </p:cNvSpPr>
              <p:nvPr/>
            </p:nvSpPr>
            <p:spPr bwMode="auto">
              <a:xfrm>
                <a:off x="682" y="138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86" name="Rectangle 539"/>
              <p:cNvSpPr>
                <a:spLocks noChangeArrowheads="1"/>
              </p:cNvSpPr>
              <p:nvPr/>
            </p:nvSpPr>
            <p:spPr bwMode="auto">
              <a:xfrm>
                <a:off x="943" y="1389"/>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99</a:t>
                </a:r>
                <a:endParaRPr lang="en-US" altLang="en-US" sz="1800">
                  <a:solidFill>
                    <a:srgbClr val="000000"/>
                  </a:solidFill>
                  <a:latin typeface="Arial" panose="020B0604020202020204" pitchFamily="34" charset="0"/>
                </a:endParaRPr>
              </a:p>
            </p:txBody>
          </p:sp>
          <p:sp>
            <p:nvSpPr>
              <p:cNvPr id="200387" name="Rectangle 540"/>
              <p:cNvSpPr>
                <a:spLocks noChangeArrowheads="1"/>
              </p:cNvSpPr>
              <p:nvPr/>
            </p:nvSpPr>
            <p:spPr bwMode="auto">
              <a:xfrm>
                <a:off x="1034" y="138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88" name="Rectangle 541"/>
              <p:cNvSpPr>
                <a:spLocks noChangeArrowheads="1"/>
              </p:cNvSpPr>
              <p:nvPr/>
            </p:nvSpPr>
            <p:spPr bwMode="auto">
              <a:xfrm>
                <a:off x="1321" y="1389"/>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36.9%</a:t>
                </a:r>
                <a:endParaRPr lang="en-US" altLang="en-US" sz="1800">
                  <a:solidFill>
                    <a:srgbClr val="000000"/>
                  </a:solidFill>
                  <a:latin typeface="Arial" panose="020B0604020202020204" pitchFamily="34" charset="0"/>
                </a:endParaRPr>
              </a:p>
            </p:txBody>
          </p:sp>
          <p:sp>
            <p:nvSpPr>
              <p:cNvPr id="200389" name="Rectangle 542"/>
              <p:cNvSpPr>
                <a:spLocks noChangeArrowheads="1"/>
              </p:cNvSpPr>
              <p:nvPr/>
            </p:nvSpPr>
            <p:spPr bwMode="auto">
              <a:xfrm>
                <a:off x="1556" y="138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90" name="Rectangle 543"/>
              <p:cNvSpPr>
                <a:spLocks noChangeArrowheads="1"/>
              </p:cNvSpPr>
              <p:nvPr/>
            </p:nvSpPr>
            <p:spPr bwMode="auto">
              <a:xfrm>
                <a:off x="1842" y="1389"/>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25</a:t>
                </a:r>
                <a:endParaRPr lang="en-US" altLang="en-US" sz="1800">
                  <a:solidFill>
                    <a:srgbClr val="000000"/>
                  </a:solidFill>
                  <a:latin typeface="Arial" panose="020B0604020202020204" pitchFamily="34" charset="0"/>
                </a:endParaRPr>
              </a:p>
            </p:txBody>
          </p:sp>
          <p:sp>
            <p:nvSpPr>
              <p:cNvPr id="200391" name="Rectangle 544"/>
              <p:cNvSpPr>
                <a:spLocks noChangeArrowheads="1"/>
              </p:cNvSpPr>
              <p:nvPr/>
            </p:nvSpPr>
            <p:spPr bwMode="auto">
              <a:xfrm>
                <a:off x="1934" y="138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92" name="Rectangle 545"/>
              <p:cNvSpPr>
                <a:spLocks noChangeArrowheads="1"/>
              </p:cNvSpPr>
              <p:nvPr/>
            </p:nvSpPr>
            <p:spPr bwMode="auto">
              <a:xfrm>
                <a:off x="2253" y="1389"/>
                <a:ext cx="26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9.3%</a:t>
                </a:r>
                <a:endParaRPr lang="en-US" altLang="en-US" sz="1800">
                  <a:solidFill>
                    <a:srgbClr val="000000"/>
                  </a:solidFill>
                  <a:latin typeface="Arial" panose="020B0604020202020204" pitchFamily="34" charset="0"/>
                </a:endParaRPr>
              </a:p>
            </p:txBody>
          </p:sp>
          <p:sp>
            <p:nvSpPr>
              <p:cNvPr id="200393" name="Rectangle 546"/>
              <p:cNvSpPr>
                <a:spLocks noChangeArrowheads="1"/>
              </p:cNvSpPr>
              <p:nvPr/>
            </p:nvSpPr>
            <p:spPr bwMode="auto">
              <a:xfrm>
                <a:off x="2442" y="138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94" name="Rectangle 547"/>
              <p:cNvSpPr>
                <a:spLocks noChangeArrowheads="1"/>
              </p:cNvSpPr>
              <p:nvPr/>
            </p:nvSpPr>
            <p:spPr bwMode="auto">
              <a:xfrm>
                <a:off x="2749" y="1389"/>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48</a:t>
                </a:r>
                <a:endParaRPr lang="en-US" altLang="en-US" sz="1800">
                  <a:solidFill>
                    <a:srgbClr val="000000"/>
                  </a:solidFill>
                  <a:latin typeface="Arial" panose="020B0604020202020204" pitchFamily="34" charset="0"/>
                </a:endParaRPr>
              </a:p>
            </p:txBody>
          </p:sp>
          <p:sp>
            <p:nvSpPr>
              <p:cNvPr id="200395" name="Rectangle 548"/>
              <p:cNvSpPr>
                <a:spLocks noChangeArrowheads="1"/>
              </p:cNvSpPr>
              <p:nvPr/>
            </p:nvSpPr>
            <p:spPr bwMode="auto">
              <a:xfrm>
                <a:off x="2840" y="138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96" name="Rectangle 549"/>
              <p:cNvSpPr>
                <a:spLocks noChangeArrowheads="1"/>
              </p:cNvSpPr>
              <p:nvPr/>
            </p:nvSpPr>
            <p:spPr bwMode="auto">
              <a:xfrm>
                <a:off x="3127" y="1389"/>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17.9%</a:t>
                </a:r>
                <a:endParaRPr lang="en-US" altLang="en-US" sz="1800">
                  <a:solidFill>
                    <a:srgbClr val="000000"/>
                  </a:solidFill>
                  <a:latin typeface="Arial" panose="020B0604020202020204" pitchFamily="34" charset="0"/>
                </a:endParaRPr>
              </a:p>
            </p:txBody>
          </p:sp>
          <p:sp>
            <p:nvSpPr>
              <p:cNvPr id="200397" name="Rectangle 550"/>
              <p:cNvSpPr>
                <a:spLocks noChangeArrowheads="1"/>
              </p:cNvSpPr>
              <p:nvPr/>
            </p:nvSpPr>
            <p:spPr bwMode="auto">
              <a:xfrm>
                <a:off x="3362" y="138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398" name="Rectangle 551"/>
              <p:cNvSpPr>
                <a:spLocks noChangeArrowheads="1"/>
              </p:cNvSpPr>
              <p:nvPr/>
            </p:nvSpPr>
            <p:spPr bwMode="auto">
              <a:xfrm>
                <a:off x="3649" y="1389"/>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95</a:t>
                </a:r>
                <a:endParaRPr lang="en-US" altLang="en-US" sz="1800">
                  <a:solidFill>
                    <a:srgbClr val="000000"/>
                  </a:solidFill>
                  <a:latin typeface="Arial" panose="020B0604020202020204" pitchFamily="34" charset="0"/>
                </a:endParaRPr>
              </a:p>
            </p:txBody>
          </p:sp>
          <p:sp>
            <p:nvSpPr>
              <p:cNvPr id="200399" name="Rectangle 552"/>
              <p:cNvSpPr>
                <a:spLocks noChangeArrowheads="1"/>
              </p:cNvSpPr>
              <p:nvPr/>
            </p:nvSpPr>
            <p:spPr bwMode="auto">
              <a:xfrm>
                <a:off x="3740" y="138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400" name="Rectangle 553"/>
              <p:cNvSpPr>
                <a:spLocks noChangeArrowheads="1"/>
              </p:cNvSpPr>
              <p:nvPr/>
            </p:nvSpPr>
            <p:spPr bwMode="auto">
              <a:xfrm>
                <a:off x="4027" y="1389"/>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35.4%</a:t>
                </a:r>
                <a:endParaRPr lang="en-US" altLang="en-US" sz="1800">
                  <a:solidFill>
                    <a:srgbClr val="000000"/>
                  </a:solidFill>
                  <a:latin typeface="Arial" panose="020B0604020202020204" pitchFamily="34" charset="0"/>
                </a:endParaRPr>
              </a:p>
            </p:txBody>
          </p:sp>
          <p:sp>
            <p:nvSpPr>
              <p:cNvPr id="200401" name="Rectangle 554"/>
              <p:cNvSpPr>
                <a:spLocks noChangeArrowheads="1"/>
              </p:cNvSpPr>
              <p:nvPr/>
            </p:nvSpPr>
            <p:spPr bwMode="auto">
              <a:xfrm>
                <a:off x="4262" y="138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402" name="Rectangle 555"/>
              <p:cNvSpPr>
                <a:spLocks noChangeArrowheads="1"/>
              </p:cNvSpPr>
              <p:nvPr/>
            </p:nvSpPr>
            <p:spPr bwMode="auto">
              <a:xfrm>
                <a:off x="310" y="1389"/>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03" name="Rectangle 556"/>
              <p:cNvSpPr>
                <a:spLocks noChangeArrowheads="1"/>
              </p:cNvSpPr>
              <p:nvPr/>
            </p:nvSpPr>
            <p:spPr bwMode="auto">
              <a:xfrm>
                <a:off x="317" y="1389"/>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04" name="Rectangle 557"/>
              <p:cNvSpPr>
                <a:spLocks noChangeArrowheads="1"/>
              </p:cNvSpPr>
              <p:nvPr/>
            </p:nvSpPr>
            <p:spPr bwMode="auto">
              <a:xfrm>
                <a:off x="760" y="1389"/>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05" name="Rectangle 558"/>
              <p:cNvSpPr>
                <a:spLocks noChangeArrowheads="1"/>
              </p:cNvSpPr>
              <p:nvPr/>
            </p:nvSpPr>
            <p:spPr bwMode="auto">
              <a:xfrm>
                <a:off x="766" y="1389"/>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06" name="Rectangle 559"/>
              <p:cNvSpPr>
                <a:spLocks noChangeArrowheads="1"/>
              </p:cNvSpPr>
              <p:nvPr/>
            </p:nvSpPr>
            <p:spPr bwMode="auto">
              <a:xfrm>
                <a:off x="1210" y="1389"/>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07" name="Rectangle 560"/>
              <p:cNvSpPr>
                <a:spLocks noChangeArrowheads="1"/>
              </p:cNvSpPr>
              <p:nvPr/>
            </p:nvSpPr>
            <p:spPr bwMode="auto">
              <a:xfrm>
                <a:off x="1216" y="1389"/>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08" name="Rectangle 561"/>
              <p:cNvSpPr>
                <a:spLocks noChangeArrowheads="1"/>
              </p:cNvSpPr>
              <p:nvPr/>
            </p:nvSpPr>
            <p:spPr bwMode="auto">
              <a:xfrm>
                <a:off x="1660" y="1389"/>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09" name="Rectangle 562"/>
              <p:cNvSpPr>
                <a:spLocks noChangeArrowheads="1"/>
              </p:cNvSpPr>
              <p:nvPr/>
            </p:nvSpPr>
            <p:spPr bwMode="auto">
              <a:xfrm>
                <a:off x="1666" y="1389"/>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10" name="Rectangle 563"/>
              <p:cNvSpPr>
                <a:spLocks noChangeArrowheads="1"/>
              </p:cNvSpPr>
              <p:nvPr/>
            </p:nvSpPr>
            <p:spPr bwMode="auto">
              <a:xfrm>
                <a:off x="2110" y="1389"/>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11" name="Rectangle 564"/>
              <p:cNvSpPr>
                <a:spLocks noChangeArrowheads="1"/>
              </p:cNvSpPr>
              <p:nvPr/>
            </p:nvSpPr>
            <p:spPr bwMode="auto">
              <a:xfrm>
                <a:off x="2116" y="1389"/>
                <a:ext cx="45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12" name="Rectangle 565"/>
              <p:cNvSpPr>
                <a:spLocks noChangeArrowheads="1"/>
              </p:cNvSpPr>
              <p:nvPr/>
            </p:nvSpPr>
            <p:spPr bwMode="auto">
              <a:xfrm>
                <a:off x="2566" y="1389"/>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13" name="Rectangle 566"/>
              <p:cNvSpPr>
                <a:spLocks noChangeArrowheads="1"/>
              </p:cNvSpPr>
              <p:nvPr/>
            </p:nvSpPr>
            <p:spPr bwMode="auto">
              <a:xfrm>
                <a:off x="2573" y="1389"/>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14" name="Rectangle 567"/>
              <p:cNvSpPr>
                <a:spLocks noChangeArrowheads="1"/>
              </p:cNvSpPr>
              <p:nvPr/>
            </p:nvSpPr>
            <p:spPr bwMode="auto">
              <a:xfrm>
                <a:off x="3016" y="1389"/>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15" name="Rectangle 568"/>
              <p:cNvSpPr>
                <a:spLocks noChangeArrowheads="1"/>
              </p:cNvSpPr>
              <p:nvPr/>
            </p:nvSpPr>
            <p:spPr bwMode="auto">
              <a:xfrm>
                <a:off x="3023" y="1389"/>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16" name="Rectangle 569"/>
              <p:cNvSpPr>
                <a:spLocks noChangeArrowheads="1"/>
              </p:cNvSpPr>
              <p:nvPr/>
            </p:nvSpPr>
            <p:spPr bwMode="auto">
              <a:xfrm>
                <a:off x="3466" y="1389"/>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17" name="Rectangle 570"/>
              <p:cNvSpPr>
                <a:spLocks noChangeArrowheads="1"/>
              </p:cNvSpPr>
              <p:nvPr/>
            </p:nvSpPr>
            <p:spPr bwMode="auto">
              <a:xfrm>
                <a:off x="3473" y="1389"/>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18" name="Rectangle 571"/>
              <p:cNvSpPr>
                <a:spLocks noChangeArrowheads="1"/>
              </p:cNvSpPr>
              <p:nvPr/>
            </p:nvSpPr>
            <p:spPr bwMode="auto">
              <a:xfrm>
                <a:off x="3916" y="1389"/>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19" name="Rectangle 572"/>
              <p:cNvSpPr>
                <a:spLocks noChangeArrowheads="1"/>
              </p:cNvSpPr>
              <p:nvPr/>
            </p:nvSpPr>
            <p:spPr bwMode="auto">
              <a:xfrm>
                <a:off x="3923" y="1389"/>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20" name="Rectangle 573"/>
              <p:cNvSpPr>
                <a:spLocks noChangeArrowheads="1"/>
              </p:cNvSpPr>
              <p:nvPr/>
            </p:nvSpPr>
            <p:spPr bwMode="auto">
              <a:xfrm>
                <a:off x="4366" y="1389"/>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21" name="Rectangle 574"/>
              <p:cNvSpPr>
                <a:spLocks noChangeArrowheads="1"/>
              </p:cNvSpPr>
              <p:nvPr/>
            </p:nvSpPr>
            <p:spPr bwMode="auto">
              <a:xfrm>
                <a:off x="310" y="1397"/>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22" name="Rectangle 575"/>
              <p:cNvSpPr>
                <a:spLocks noChangeArrowheads="1"/>
              </p:cNvSpPr>
              <p:nvPr/>
            </p:nvSpPr>
            <p:spPr bwMode="auto">
              <a:xfrm>
                <a:off x="760" y="1397"/>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23" name="Rectangle 576"/>
              <p:cNvSpPr>
                <a:spLocks noChangeArrowheads="1"/>
              </p:cNvSpPr>
              <p:nvPr/>
            </p:nvSpPr>
            <p:spPr bwMode="auto">
              <a:xfrm>
                <a:off x="1210" y="1397"/>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24" name="Rectangle 577"/>
              <p:cNvSpPr>
                <a:spLocks noChangeArrowheads="1"/>
              </p:cNvSpPr>
              <p:nvPr/>
            </p:nvSpPr>
            <p:spPr bwMode="auto">
              <a:xfrm>
                <a:off x="1660" y="1397"/>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425" name="Rectangle 578"/>
              <p:cNvSpPr>
                <a:spLocks noChangeArrowheads="1"/>
              </p:cNvSpPr>
              <p:nvPr/>
            </p:nvSpPr>
            <p:spPr bwMode="auto">
              <a:xfrm>
                <a:off x="2110" y="1397"/>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grpSp>
        <p:sp>
          <p:nvSpPr>
            <p:cNvPr id="200058" name="Rectangle 580"/>
            <p:cNvSpPr>
              <a:spLocks noChangeArrowheads="1"/>
            </p:cNvSpPr>
            <p:nvPr/>
          </p:nvSpPr>
          <p:spPr bwMode="auto">
            <a:xfrm>
              <a:off x="2566" y="1397"/>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59" name="Rectangle 581"/>
            <p:cNvSpPr>
              <a:spLocks noChangeArrowheads="1"/>
            </p:cNvSpPr>
            <p:nvPr/>
          </p:nvSpPr>
          <p:spPr bwMode="auto">
            <a:xfrm>
              <a:off x="3016" y="1397"/>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60" name="Rectangle 582"/>
            <p:cNvSpPr>
              <a:spLocks noChangeArrowheads="1"/>
            </p:cNvSpPr>
            <p:nvPr/>
          </p:nvSpPr>
          <p:spPr bwMode="auto">
            <a:xfrm>
              <a:off x="3466" y="1397"/>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61" name="Rectangle 583"/>
            <p:cNvSpPr>
              <a:spLocks noChangeArrowheads="1"/>
            </p:cNvSpPr>
            <p:nvPr/>
          </p:nvSpPr>
          <p:spPr bwMode="auto">
            <a:xfrm>
              <a:off x="3916" y="1397"/>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62" name="Rectangle 584"/>
            <p:cNvSpPr>
              <a:spLocks noChangeArrowheads="1"/>
            </p:cNvSpPr>
            <p:nvPr/>
          </p:nvSpPr>
          <p:spPr bwMode="auto">
            <a:xfrm>
              <a:off x="4366" y="1397"/>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63" name="Rectangle 585"/>
            <p:cNvSpPr>
              <a:spLocks noChangeArrowheads="1"/>
            </p:cNvSpPr>
            <p:nvPr/>
          </p:nvSpPr>
          <p:spPr bwMode="auto">
            <a:xfrm>
              <a:off x="388" y="1542"/>
              <a:ext cx="37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Science</a:t>
              </a:r>
              <a:endParaRPr lang="en-US" altLang="en-US" sz="1800">
                <a:solidFill>
                  <a:srgbClr val="000000"/>
                </a:solidFill>
                <a:latin typeface="Arial" panose="020B0604020202020204" pitchFamily="34" charset="0"/>
              </a:endParaRPr>
            </a:p>
          </p:txBody>
        </p:sp>
        <p:sp>
          <p:nvSpPr>
            <p:cNvPr id="200064" name="Rectangle 586"/>
            <p:cNvSpPr>
              <a:spLocks noChangeArrowheads="1"/>
            </p:cNvSpPr>
            <p:nvPr/>
          </p:nvSpPr>
          <p:spPr bwMode="auto">
            <a:xfrm>
              <a:off x="695" y="154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65" name="Rectangle 587"/>
            <p:cNvSpPr>
              <a:spLocks noChangeArrowheads="1"/>
            </p:cNvSpPr>
            <p:nvPr/>
          </p:nvSpPr>
          <p:spPr bwMode="auto">
            <a:xfrm>
              <a:off x="923" y="1542"/>
              <a:ext cx="20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112</a:t>
              </a:r>
              <a:endParaRPr lang="en-US" altLang="en-US" sz="1800">
                <a:solidFill>
                  <a:srgbClr val="000000"/>
                </a:solidFill>
                <a:latin typeface="Arial" panose="020B0604020202020204" pitchFamily="34" charset="0"/>
              </a:endParaRPr>
            </a:p>
          </p:txBody>
        </p:sp>
        <p:sp>
          <p:nvSpPr>
            <p:cNvPr id="200066" name="Rectangle 588"/>
            <p:cNvSpPr>
              <a:spLocks noChangeArrowheads="1"/>
            </p:cNvSpPr>
            <p:nvPr/>
          </p:nvSpPr>
          <p:spPr bwMode="auto">
            <a:xfrm>
              <a:off x="1060" y="154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67" name="Rectangle 589"/>
            <p:cNvSpPr>
              <a:spLocks noChangeArrowheads="1"/>
            </p:cNvSpPr>
            <p:nvPr/>
          </p:nvSpPr>
          <p:spPr bwMode="auto">
            <a:xfrm>
              <a:off x="1321" y="1542"/>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41.8%</a:t>
              </a:r>
              <a:endParaRPr lang="en-US" altLang="en-US" sz="1800">
                <a:solidFill>
                  <a:srgbClr val="000000"/>
                </a:solidFill>
                <a:latin typeface="Arial" panose="020B0604020202020204" pitchFamily="34" charset="0"/>
              </a:endParaRPr>
            </a:p>
          </p:txBody>
        </p:sp>
        <p:sp>
          <p:nvSpPr>
            <p:cNvPr id="200068" name="Rectangle 590"/>
            <p:cNvSpPr>
              <a:spLocks noChangeArrowheads="1"/>
            </p:cNvSpPr>
            <p:nvPr/>
          </p:nvSpPr>
          <p:spPr bwMode="auto">
            <a:xfrm>
              <a:off x="1556" y="154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69" name="Rectangle 591"/>
            <p:cNvSpPr>
              <a:spLocks noChangeArrowheads="1"/>
            </p:cNvSpPr>
            <p:nvPr/>
          </p:nvSpPr>
          <p:spPr bwMode="auto">
            <a:xfrm>
              <a:off x="1842" y="1542"/>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27</a:t>
              </a:r>
              <a:endParaRPr lang="en-US" altLang="en-US" sz="1800">
                <a:solidFill>
                  <a:srgbClr val="000000"/>
                </a:solidFill>
                <a:latin typeface="Arial" panose="020B0604020202020204" pitchFamily="34" charset="0"/>
              </a:endParaRPr>
            </a:p>
          </p:txBody>
        </p:sp>
        <p:sp>
          <p:nvSpPr>
            <p:cNvPr id="200070" name="Rectangle 592"/>
            <p:cNvSpPr>
              <a:spLocks noChangeArrowheads="1"/>
            </p:cNvSpPr>
            <p:nvPr/>
          </p:nvSpPr>
          <p:spPr bwMode="auto">
            <a:xfrm>
              <a:off x="1934" y="154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71" name="Rectangle 593"/>
            <p:cNvSpPr>
              <a:spLocks noChangeArrowheads="1"/>
            </p:cNvSpPr>
            <p:nvPr/>
          </p:nvSpPr>
          <p:spPr bwMode="auto">
            <a:xfrm>
              <a:off x="2227" y="1542"/>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10.1%</a:t>
              </a:r>
              <a:endParaRPr lang="en-US" altLang="en-US" sz="1800">
                <a:solidFill>
                  <a:srgbClr val="000000"/>
                </a:solidFill>
                <a:latin typeface="Arial" panose="020B0604020202020204" pitchFamily="34" charset="0"/>
              </a:endParaRPr>
            </a:p>
          </p:txBody>
        </p:sp>
        <p:sp>
          <p:nvSpPr>
            <p:cNvPr id="200072" name="Rectangle 594"/>
            <p:cNvSpPr>
              <a:spLocks noChangeArrowheads="1"/>
            </p:cNvSpPr>
            <p:nvPr/>
          </p:nvSpPr>
          <p:spPr bwMode="auto">
            <a:xfrm>
              <a:off x="2462" y="154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73" name="Rectangle 595"/>
            <p:cNvSpPr>
              <a:spLocks noChangeArrowheads="1"/>
            </p:cNvSpPr>
            <p:nvPr/>
          </p:nvSpPr>
          <p:spPr bwMode="auto">
            <a:xfrm>
              <a:off x="2749" y="1542"/>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29</a:t>
              </a:r>
              <a:endParaRPr lang="en-US" altLang="en-US" sz="1800">
                <a:solidFill>
                  <a:srgbClr val="000000"/>
                </a:solidFill>
                <a:latin typeface="Arial" panose="020B0604020202020204" pitchFamily="34" charset="0"/>
              </a:endParaRPr>
            </a:p>
          </p:txBody>
        </p:sp>
        <p:sp>
          <p:nvSpPr>
            <p:cNvPr id="200074" name="Rectangle 596"/>
            <p:cNvSpPr>
              <a:spLocks noChangeArrowheads="1"/>
            </p:cNvSpPr>
            <p:nvPr/>
          </p:nvSpPr>
          <p:spPr bwMode="auto">
            <a:xfrm>
              <a:off x="2840" y="154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75" name="Rectangle 597"/>
            <p:cNvSpPr>
              <a:spLocks noChangeArrowheads="1"/>
            </p:cNvSpPr>
            <p:nvPr/>
          </p:nvSpPr>
          <p:spPr bwMode="auto">
            <a:xfrm>
              <a:off x="3127" y="1542"/>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10.8%</a:t>
              </a:r>
              <a:endParaRPr lang="en-US" altLang="en-US" sz="1800">
                <a:solidFill>
                  <a:srgbClr val="000000"/>
                </a:solidFill>
                <a:latin typeface="Arial" panose="020B0604020202020204" pitchFamily="34" charset="0"/>
              </a:endParaRPr>
            </a:p>
          </p:txBody>
        </p:sp>
        <p:sp>
          <p:nvSpPr>
            <p:cNvPr id="200076" name="Rectangle 598"/>
            <p:cNvSpPr>
              <a:spLocks noChangeArrowheads="1"/>
            </p:cNvSpPr>
            <p:nvPr/>
          </p:nvSpPr>
          <p:spPr bwMode="auto">
            <a:xfrm>
              <a:off x="3362" y="154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77" name="Rectangle 599"/>
            <p:cNvSpPr>
              <a:spLocks noChangeArrowheads="1"/>
            </p:cNvSpPr>
            <p:nvPr/>
          </p:nvSpPr>
          <p:spPr bwMode="auto">
            <a:xfrm>
              <a:off x="3649" y="1542"/>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99</a:t>
              </a:r>
              <a:endParaRPr lang="en-US" altLang="en-US" sz="1800">
                <a:solidFill>
                  <a:srgbClr val="000000"/>
                </a:solidFill>
                <a:latin typeface="Arial" panose="020B0604020202020204" pitchFamily="34" charset="0"/>
              </a:endParaRPr>
            </a:p>
          </p:txBody>
        </p:sp>
        <p:sp>
          <p:nvSpPr>
            <p:cNvPr id="200078" name="Rectangle 600"/>
            <p:cNvSpPr>
              <a:spLocks noChangeArrowheads="1"/>
            </p:cNvSpPr>
            <p:nvPr/>
          </p:nvSpPr>
          <p:spPr bwMode="auto">
            <a:xfrm>
              <a:off x="3740" y="154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79" name="Rectangle 601"/>
            <p:cNvSpPr>
              <a:spLocks noChangeArrowheads="1"/>
            </p:cNvSpPr>
            <p:nvPr/>
          </p:nvSpPr>
          <p:spPr bwMode="auto">
            <a:xfrm>
              <a:off x="4027" y="1542"/>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36.9%</a:t>
              </a:r>
              <a:endParaRPr lang="en-US" altLang="en-US" sz="1800">
                <a:solidFill>
                  <a:srgbClr val="000000"/>
                </a:solidFill>
                <a:latin typeface="Arial" panose="020B0604020202020204" pitchFamily="34" charset="0"/>
              </a:endParaRPr>
            </a:p>
          </p:txBody>
        </p:sp>
        <p:sp>
          <p:nvSpPr>
            <p:cNvPr id="200080" name="Rectangle 602"/>
            <p:cNvSpPr>
              <a:spLocks noChangeArrowheads="1"/>
            </p:cNvSpPr>
            <p:nvPr/>
          </p:nvSpPr>
          <p:spPr bwMode="auto">
            <a:xfrm>
              <a:off x="4262" y="154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81" name="Rectangle 603"/>
            <p:cNvSpPr>
              <a:spLocks noChangeArrowheads="1"/>
            </p:cNvSpPr>
            <p:nvPr/>
          </p:nvSpPr>
          <p:spPr bwMode="auto">
            <a:xfrm>
              <a:off x="310" y="1542"/>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82" name="Rectangle 604"/>
            <p:cNvSpPr>
              <a:spLocks noChangeArrowheads="1"/>
            </p:cNvSpPr>
            <p:nvPr/>
          </p:nvSpPr>
          <p:spPr bwMode="auto">
            <a:xfrm>
              <a:off x="317" y="1542"/>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83" name="Rectangle 605"/>
            <p:cNvSpPr>
              <a:spLocks noChangeArrowheads="1"/>
            </p:cNvSpPr>
            <p:nvPr/>
          </p:nvSpPr>
          <p:spPr bwMode="auto">
            <a:xfrm>
              <a:off x="760" y="1542"/>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84" name="Rectangle 606"/>
            <p:cNvSpPr>
              <a:spLocks noChangeArrowheads="1"/>
            </p:cNvSpPr>
            <p:nvPr/>
          </p:nvSpPr>
          <p:spPr bwMode="auto">
            <a:xfrm>
              <a:off x="766" y="1542"/>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85" name="Rectangle 607"/>
            <p:cNvSpPr>
              <a:spLocks noChangeArrowheads="1"/>
            </p:cNvSpPr>
            <p:nvPr/>
          </p:nvSpPr>
          <p:spPr bwMode="auto">
            <a:xfrm>
              <a:off x="1210" y="1542"/>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86" name="Rectangle 608"/>
            <p:cNvSpPr>
              <a:spLocks noChangeArrowheads="1"/>
            </p:cNvSpPr>
            <p:nvPr/>
          </p:nvSpPr>
          <p:spPr bwMode="auto">
            <a:xfrm>
              <a:off x="1216" y="1542"/>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87" name="Rectangle 609"/>
            <p:cNvSpPr>
              <a:spLocks noChangeArrowheads="1"/>
            </p:cNvSpPr>
            <p:nvPr/>
          </p:nvSpPr>
          <p:spPr bwMode="auto">
            <a:xfrm>
              <a:off x="1660" y="1542"/>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88" name="Rectangle 610"/>
            <p:cNvSpPr>
              <a:spLocks noChangeArrowheads="1"/>
            </p:cNvSpPr>
            <p:nvPr/>
          </p:nvSpPr>
          <p:spPr bwMode="auto">
            <a:xfrm>
              <a:off x="1666" y="1542"/>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89" name="Rectangle 611"/>
            <p:cNvSpPr>
              <a:spLocks noChangeArrowheads="1"/>
            </p:cNvSpPr>
            <p:nvPr/>
          </p:nvSpPr>
          <p:spPr bwMode="auto">
            <a:xfrm>
              <a:off x="2110" y="1542"/>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90" name="Rectangle 612"/>
            <p:cNvSpPr>
              <a:spLocks noChangeArrowheads="1"/>
            </p:cNvSpPr>
            <p:nvPr/>
          </p:nvSpPr>
          <p:spPr bwMode="auto">
            <a:xfrm>
              <a:off x="2116" y="1542"/>
              <a:ext cx="45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91" name="Rectangle 613"/>
            <p:cNvSpPr>
              <a:spLocks noChangeArrowheads="1"/>
            </p:cNvSpPr>
            <p:nvPr/>
          </p:nvSpPr>
          <p:spPr bwMode="auto">
            <a:xfrm>
              <a:off x="2566" y="1542"/>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92" name="Rectangle 614"/>
            <p:cNvSpPr>
              <a:spLocks noChangeArrowheads="1"/>
            </p:cNvSpPr>
            <p:nvPr/>
          </p:nvSpPr>
          <p:spPr bwMode="auto">
            <a:xfrm>
              <a:off x="2573" y="1542"/>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93" name="Rectangle 615"/>
            <p:cNvSpPr>
              <a:spLocks noChangeArrowheads="1"/>
            </p:cNvSpPr>
            <p:nvPr/>
          </p:nvSpPr>
          <p:spPr bwMode="auto">
            <a:xfrm>
              <a:off x="3016" y="1542"/>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94" name="Rectangle 616"/>
            <p:cNvSpPr>
              <a:spLocks noChangeArrowheads="1"/>
            </p:cNvSpPr>
            <p:nvPr/>
          </p:nvSpPr>
          <p:spPr bwMode="auto">
            <a:xfrm>
              <a:off x="3023" y="1542"/>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95" name="Rectangle 617"/>
            <p:cNvSpPr>
              <a:spLocks noChangeArrowheads="1"/>
            </p:cNvSpPr>
            <p:nvPr/>
          </p:nvSpPr>
          <p:spPr bwMode="auto">
            <a:xfrm>
              <a:off x="3466" y="1542"/>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96" name="Rectangle 618"/>
            <p:cNvSpPr>
              <a:spLocks noChangeArrowheads="1"/>
            </p:cNvSpPr>
            <p:nvPr/>
          </p:nvSpPr>
          <p:spPr bwMode="auto">
            <a:xfrm>
              <a:off x="3473" y="1542"/>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97" name="Rectangle 619"/>
            <p:cNvSpPr>
              <a:spLocks noChangeArrowheads="1"/>
            </p:cNvSpPr>
            <p:nvPr/>
          </p:nvSpPr>
          <p:spPr bwMode="auto">
            <a:xfrm>
              <a:off x="3916" y="1542"/>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98" name="Rectangle 620"/>
            <p:cNvSpPr>
              <a:spLocks noChangeArrowheads="1"/>
            </p:cNvSpPr>
            <p:nvPr/>
          </p:nvSpPr>
          <p:spPr bwMode="auto">
            <a:xfrm>
              <a:off x="3923" y="1542"/>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99" name="Rectangle 621"/>
            <p:cNvSpPr>
              <a:spLocks noChangeArrowheads="1"/>
            </p:cNvSpPr>
            <p:nvPr/>
          </p:nvSpPr>
          <p:spPr bwMode="auto">
            <a:xfrm>
              <a:off x="4366" y="1542"/>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00" name="Rectangle 622"/>
            <p:cNvSpPr>
              <a:spLocks noChangeArrowheads="1"/>
            </p:cNvSpPr>
            <p:nvPr/>
          </p:nvSpPr>
          <p:spPr bwMode="auto">
            <a:xfrm>
              <a:off x="310" y="1550"/>
              <a:ext cx="7"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01" name="Rectangle 623"/>
            <p:cNvSpPr>
              <a:spLocks noChangeArrowheads="1"/>
            </p:cNvSpPr>
            <p:nvPr/>
          </p:nvSpPr>
          <p:spPr bwMode="auto">
            <a:xfrm>
              <a:off x="760" y="1550"/>
              <a:ext cx="6"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02" name="Rectangle 624"/>
            <p:cNvSpPr>
              <a:spLocks noChangeArrowheads="1"/>
            </p:cNvSpPr>
            <p:nvPr/>
          </p:nvSpPr>
          <p:spPr bwMode="auto">
            <a:xfrm>
              <a:off x="1210" y="1550"/>
              <a:ext cx="6"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03" name="Rectangle 625"/>
            <p:cNvSpPr>
              <a:spLocks noChangeArrowheads="1"/>
            </p:cNvSpPr>
            <p:nvPr/>
          </p:nvSpPr>
          <p:spPr bwMode="auto">
            <a:xfrm>
              <a:off x="1660" y="1550"/>
              <a:ext cx="6"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04" name="Rectangle 626"/>
            <p:cNvSpPr>
              <a:spLocks noChangeArrowheads="1"/>
            </p:cNvSpPr>
            <p:nvPr/>
          </p:nvSpPr>
          <p:spPr bwMode="auto">
            <a:xfrm>
              <a:off x="2110" y="1550"/>
              <a:ext cx="6"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05" name="Rectangle 627"/>
            <p:cNvSpPr>
              <a:spLocks noChangeArrowheads="1"/>
            </p:cNvSpPr>
            <p:nvPr/>
          </p:nvSpPr>
          <p:spPr bwMode="auto">
            <a:xfrm>
              <a:off x="2566" y="1550"/>
              <a:ext cx="7"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06" name="Rectangle 628"/>
            <p:cNvSpPr>
              <a:spLocks noChangeArrowheads="1"/>
            </p:cNvSpPr>
            <p:nvPr/>
          </p:nvSpPr>
          <p:spPr bwMode="auto">
            <a:xfrm>
              <a:off x="3016" y="1550"/>
              <a:ext cx="7"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07" name="Rectangle 629"/>
            <p:cNvSpPr>
              <a:spLocks noChangeArrowheads="1"/>
            </p:cNvSpPr>
            <p:nvPr/>
          </p:nvSpPr>
          <p:spPr bwMode="auto">
            <a:xfrm>
              <a:off x="3466" y="1550"/>
              <a:ext cx="7"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08" name="Rectangle 630"/>
            <p:cNvSpPr>
              <a:spLocks noChangeArrowheads="1"/>
            </p:cNvSpPr>
            <p:nvPr/>
          </p:nvSpPr>
          <p:spPr bwMode="auto">
            <a:xfrm>
              <a:off x="3916" y="1550"/>
              <a:ext cx="7"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09" name="Rectangle 631"/>
            <p:cNvSpPr>
              <a:spLocks noChangeArrowheads="1"/>
            </p:cNvSpPr>
            <p:nvPr/>
          </p:nvSpPr>
          <p:spPr bwMode="auto">
            <a:xfrm>
              <a:off x="4366" y="1550"/>
              <a:ext cx="7"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10" name="Rectangle 632"/>
            <p:cNvSpPr>
              <a:spLocks noChangeArrowheads="1"/>
            </p:cNvSpPr>
            <p:nvPr/>
          </p:nvSpPr>
          <p:spPr bwMode="auto">
            <a:xfrm>
              <a:off x="310" y="1688"/>
              <a:ext cx="4033" cy="14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Global</a:t>
              </a:r>
              <a:endParaRPr lang="en-US" altLang="en-US" sz="1800">
                <a:solidFill>
                  <a:srgbClr val="000000"/>
                </a:solidFill>
                <a:latin typeface="Arial" panose="020B0604020202020204" pitchFamily="34" charset="0"/>
              </a:endParaRPr>
            </a:p>
          </p:txBody>
        </p:sp>
        <p:sp>
          <p:nvSpPr>
            <p:cNvPr id="200111" name="Rectangle 633"/>
            <p:cNvSpPr>
              <a:spLocks noChangeArrowheads="1"/>
            </p:cNvSpPr>
            <p:nvPr/>
          </p:nvSpPr>
          <p:spPr bwMode="auto">
            <a:xfrm>
              <a:off x="669" y="169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12" name="Rectangle 634"/>
            <p:cNvSpPr>
              <a:spLocks noChangeArrowheads="1"/>
            </p:cNvSpPr>
            <p:nvPr/>
          </p:nvSpPr>
          <p:spPr bwMode="auto">
            <a:xfrm>
              <a:off x="943" y="1696"/>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71</a:t>
              </a:r>
              <a:endParaRPr lang="en-US" altLang="en-US" sz="1800">
                <a:solidFill>
                  <a:srgbClr val="000000"/>
                </a:solidFill>
                <a:latin typeface="Arial" panose="020B0604020202020204" pitchFamily="34" charset="0"/>
              </a:endParaRPr>
            </a:p>
          </p:txBody>
        </p:sp>
        <p:sp>
          <p:nvSpPr>
            <p:cNvPr id="200113" name="Rectangle 635"/>
            <p:cNvSpPr>
              <a:spLocks noChangeArrowheads="1"/>
            </p:cNvSpPr>
            <p:nvPr/>
          </p:nvSpPr>
          <p:spPr bwMode="auto">
            <a:xfrm>
              <a:off x="1034" y="169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14" name="Rectangle 636"/>
            <p:cNvSpPr>
              <a:spLocks noChangeArrowheads="1"/>
            </p:cNvSpPr>
            <p:nvPr/>
          </p:nvSpPr>
          <p:spPr bwMode="auto">
            <a:xfrm>
              <a:off x="1321" y="1696"/>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26.5%</a:t>
              </a:r>
              <a:endParaRPr lang="en-US" altLang="en-US" sz="1800">
                <a:solidFill>
                  <a:srgbClr val="000000"/>
                </a:solidFill>
                <a:latin typeface="Arial" panose="020B0604020202020204" pitchFamily="34" charset="0"/>
              </a:endParaRPr>
            </a:p>
          </p:txBody>
        </p:sp>
        <p:sp>
          <p:nvSpPr>
            <p:cNvPr id="200115" name="Rectangle 637"/>
            <p:cNvSpPr>
              <a:spLocks noChangeArrowheads="1"/>
            </p:cNvSpPr>
            <p:nvPr/>
          </p:nvSpPr>
          <p:spPr bwMode="auto">
            <a:xfrm>
              <a:off x="1556" y="169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16" name="Rectangle 638"/>
            <p:cNvSpPr>
              <a:spLocks noChangeArrowheads="1"/>
            </p:cNvSpPr>
            <p:nvPr/>
          </p:nvSpPr>
          <p:spPr bwMode="auto">
            <a:xfrm>
              <a:off x="1842" y="1696"/>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29</a:t>
              </a:r>
              <a:endParaRPr lang="en-US" altLang="en-US" sz="1800">
                <a:solidFill>
                  <a:srgbClr val="000000"/>
                </a:solidFill>
                <a:latin typeface="Arial" panose="020B0604020202020204" pitchFamily="34" charset="0"/>
              </a:endParaRPr>
            </a:p>
          </p:txBody>
        </p:sp>
        <p:sp>
          <p:nvSpPr>
            <p:cNvPr id="200117" name="Rectangle 639"/>
            <p:cNvSpPr>
              <a:spLocks noChangeArrowheads="1"/>
            </p:cNvSpPr>
            <p:nvPr/>
          </p:nvSpPr>
          <p:spPr bwMode="auto">
            <a:xfrm>
              <a:off x="1934" y="169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18" name="Rectangle 640"/>
            <p:cNvSpPr>
              <a:spLocks noChangeArrowheads="1"/>
            </p:cNvSpPr>
            <p:nvPr/>
          </p:nvSpPr>
          <p:spPr bwMode="auto">
            <a:xfrm>
              <a:off x="2227" y="1696"/>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10.8%</a:t>
              </a:r>
              <a:endParaRPr lang="en-US" altLang="en-US" sz="1800">
                <a:solidFill>
                  <a:srgbClr val="000000"/>
                </a:solidFill>
                <a:latin typeface="Arial" panose="020B0604020202020204" pitchFamily="34" charset="0"/>
              </a:endParaRPr>
            </a:p>
          </p:txBody>
        </p:sp>
        <p:sp>
          <p:nvSpPr>
            <p:cNvPr id="200119" name="Rectangle 641"/>
            <p:cNvSpPr>
              <a:spLocks noChangeArrowheads="1"/>
            </p:cNvSpPr>
            <p:nvPr/>
          </p:nvSpPr>
          <p:spPr bwMode="auto">
            <a:xfrm>
              <a:off x="2462" y="169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20" name="Rectangle 642"/>
            <p:cNvSpPr>
              <a:spLocks noChangeArrowheads="1"/>
            </p:cNvSpPr>
            <p:nvPr/>
          </p:nvSpPr>
          <p:spPr bwMode="auto">
            <a:xfrm>
              <a:off x="2749" y="1696"/>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43</a:t>
              </a:r>
              <a:endParaRPr lang="en-US" altLang="en-US" sz="1800">
                <a:solidFill>
                  <a:srgbClr val="000000"/>
                </a:solidFill>
                <a:latin typeface="Arial" panose="020B0604020202020204" pitchFamily="34" charset="0"/>
              </a:endParaRPr>
            </a:p>
          </p:txBody>
        </p:sp>
        <p:sp>
          <p:nvSpPr>
            <p:cNvPr id="200121" name="Rectangle 643"/>
            <p:cNvSpPr>
              <a:spLocks noChangeArrowheads="1"/>
            </p:cNvSpPr>
            <p:nvPr/>
          </p:nvSpPr>
          <p:spPr bwMode="auto">
            <a:xfrm>
              <a:off x="2840" y="169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22" name="Rectangle 644"/>
            <p:cNvSpPr>
              <a:spLocks noChangeArrowheads="1"/>
            </p:cNvSpPr>
            <p:nvPr/>
          </p:nvSpPr>
          <p:spPr bwMode="auto">
            <a:xfrm>
              <a:off x="3127" y="1696"/>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16.0%</a:t>
              </a:r>
              <a:endParaRPr lang="en-US" altLang="en-US" sz="1800">
                <a:solidFill>
                  <a:srgbClr val="000000"/>
                </a:solidFill>
                <a:latin typeface="Arial" panose="020B0604020202020204" pitchFamily="34" charset="0"/>
              </a:endParaRPr>
            </a:p>
          </p:txBody>
        </p:sp>
        <p:sp>
          <p:nvSpPr>
            <p:cNvPr id="200123" name="Rectangle 645"/>
            <p:cNvSpPr>
              <a:spLocks noChangeArrowheads="1"/>
            </p:cNvSpPr>
            <p:nvPr/>
          </p:nvSpPr>
          <p:spPr bwMode="auto">
            <a:xfrm>
              <a:off x="3362" y="169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24" name="Rectangle 646"/>
            <p:cNvSpPr>
              <a:spLocks noChangeArrowheads="1"/>
            </p:cNvSpPr>
            <p:nvPr/>
          </p:nvSpPr>
          <p:spPr bwMode="auto">
            <a:xfrm>
              <a:off x="3629" y="1696"/>
              <a:ext cx="20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124</a:t>
              </a:r>
              <a:endParaRPr lang="en-US" altLang="en-US" sz="1800">
                <a:solidFill>
                  <a:srgbClr val="000000"/>
                </a:solidFill>
                <a:latin typeface="Arial" panose="020B0604020202020204" pitchFamily="34" charset="0"/>
              </a:endParaRPr>
            </a:p>
          </p:txBody>
        </p:sp>
        <p:sp>
          <p:nvSpPr>
            <p:cNvPr id="200125" name="Rectangle 647"/>
            <p:cNvSpPr>
              <a:spLocks noChangeArrowheads="1"/>
            </p:cNvSpPr>
            <p:nvPr/>
          </p:nvSpPr>
          <p:spPr bwMode="auto">
            <a:xfrm>
              <a:off x="3766" y="169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26" name="Rectangle 648"/>
            <p:cNvSpPr>
              <a:spLocks noChangeArrowheads="1"/>
            </p:cNvSpPr>
            <p:nvPr/>
          </p:nvSpPr>
          <p:spPr bwMode="auto">
            <a:xfrm>
              <a:off x="4027" y="1696"/>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46.3%</a:t>
              </a:r>
              <a:endParaRPr lang="en-US" altLang="en-US" sz="1800">
                <a:solidFill>
                  <a:srgbClr val="000000"/>
                </a:solidFill>
                <a:latin typeface="Arial" panose="020B0604020202020204" pitchFamily="34" charset="0"/>
              </a:endParaRPr>
            </a:p>
          </p:txBody>
        </p:sp>
        <p:sp>
          <p:nvSpPr>
            <p:cNvPr id="200127" name="Rectangle 649"/>
            <p:cNvSpPr>
              <a:spLocks noChangeArrowheads="1"/>
            </p:cNvSpPr>
            <p:nvPr/>
          </p:nvSpPr>
          <p:spPr bwMode="auto">
            <a:xfrm>
              <a:off x="4262" y="169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28" name="Rectangle 650"/>
            <p:cNvSpPr>
              <a:spLocks noChangeArrowheads="1"/>
            </p:cNvSpPr>
            <p:nvPr/>
          </p:nvSpPr>
          <p:spPr bwMode="auto">
            <a:xfrm>
              <a:off x="310" y="1696"/>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29" name="Rectangle 651"/>
            <p:cNvSpPr>
              <a:spLocks noChangeArrowheads="1"/>
            </p:cNvSpPr>
            <p:nvPr/>
          </p:nvSpPr>
          <p:spPr bwMode="auto">
            <a:xfrm>
              <a:off x="317" y="1696"/>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30" name="Rectangle 652"/>
            <p:cNvSpPr>
              <a:spLocks noChangeArrowheads="1"/>
            </p:cNvSpPr>
            <p:nvPr/>
          </p:nvSpPr>
          <p:spPr bwMode="auto">
            <a:xfrm>
              <a:off x="760" y="1696"/>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31" name="Rectangle 653"/>
            <p:cNvSpPr>
              <a:spLocks noChangeArrowheads="1"/>
            </p:cNvSpPr>
            <p:nvPr/>
          </p:nvSpPr>
          <p:spPr bwMode="auto">
            <a:xfrm>
              <a:off x="766" y="1696"/>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32" name="Rectangle 654"/>
            <p:cNvSpPr>
              <a:spLocks noChangeArrowheads="1"/>
            </p:cNvSpPr>
            <p:nvPr/>
          </p:nvSpPr>
          <p:spPr bwMode="auto">
            <a:xfrm>
              <a:off x="1210" y="1696"/>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33" name="Rectangle 655"/>
            <p:cNvSpPr>
              <a:spLocks noChangeArrowheads="1"/>
            </p:cNvSpPr>
            <p:nvPr/>
          </p:nvSpPr>
          <p:spPr bwMode="auto">
            <a:xfrm>
              <a:off x="1216" y="1696"/>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34" name="Rectangle 656"/>
            <p:cNvSpPr>
              <a:spLocks noChangeArrowheads="1"/>
            </p:cNvSpPr>
            <p:nvPr/>
          </p:nvSpPr>
          <p:spPr bwMode="auto">
            <a:xfrm>
              <a:off x="1660" y="1696"/>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35" name="Rectangle 657"/>
            <p:cNvSpPr>
              <a:spLocks noChangeArrowheads="1"/>
            </p:cNvSpPr>
            <p:nvPr/>
          </p:nvSpPr>
          <p:spPr bwMode="auto">
            <a:xfrm>
              <a:off x="1666" y="1696"/>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36" name="Rectangle 658"/>
            <p:cNvSpPr>
              <a:spLocks noChangeArrowheads="1"/>
            </p:cNvSpPr>
            <p:nvPr/>
          </p:nvSpPr>
          <p:spPr bwMode="auto">
            <a:xfrm>
              <a:off x="2110" y="1696"/>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37" name="Rectangle 659"/>
            <p:cNvSpPr>
              <a:spLocks noChangeArrowheads="1"/>
            </p:cNvSpPr>
            <p:nvPr/>
          </p:nvSpPr>
          <p:spPr bwMode="auto">
            <a:xfrm>
              <a:off x="2116" y="1696"/>
              <a:ext cx="45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38" name="Rectangle 660"/>
            <p:cNvSpPr>
              <a:spLocks noChangeArrowheads="1"/>
            </p:cNvSpPr>
            <p:nvPr/>
          </p:nvSpPr>
          <p:spPr bwMode="auto">
            <a:xfrm>
              <a:off x="2566" y="1696"/>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39" name="Rectangle 661"/>
            <p:cNvSpPr>
              <a:spLocks noChangeArrowheads="1"/>
            </p:cNvSpPr>
            <p:nvPr/>
          </p:nvSpPr>
          <p:spPr bwMode="auto">
            <a:xfrm>
              <a:off x="2573" y="1696"/>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40" name="Rectangle 662"/>
            <p:cNvSpPr>
              <a:spLocks noChangeArrowheads="1"/>
            </p:cNvSpPr>
            <p:nvPr/>
          </p:nvSpPr>
          <p:spPr bwMode="auto">
            <a:xfrm>
              <a:off x="3016" y="1696"/>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41" name="Rectangle 663"/>
            <p:cNvSpPr>
              <a:spLocks noChangeArrowheads="1"/>
            </p:cNvSpPr>
            <p:nvPr/>
          </p:nvSpPr>
          <p:spPr bwMode="auto">
            <a:xfrm>
              <a:off x="3023" y="1696"/>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42" name="Rectangle 664"/>
            <p:cNvSpPr>
              <a:spLocks noChangeArrowheads="1"/>
            </p:cNvSpPr>
            <p:nvPr/>
          </p:nvSpPr>
          <p:spPr bwMode="auto">
            <a:xfrm>
              <a:off x="3466" y="1696"/>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43" name="Rectangle 665"/>
            <p:cNvSpPr>
              <a:spLocks noChangeArrowheads="1"/>
            </p:cNvSpPr>
            <p:nvPr/>
          </p:nvSpPr>
          <p:spPr bwMode="auto">
            <a:xfrm>
              <a:off x="3473" y="1696"/>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44" name="Rectangle 666"/>
            <p:cNvSpPr>
              <a:spLocks noChangeArrowheads="1"/>
            </p:cNvSpPr>
            <p:nvPr/>
          </p:nvSpPr>
          <p:spPr bwMode="auto">
            <a:xfrm>
              <a:off x="3916" y="1696"/>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45" name="Rectangle 667"/>
            <p:cNvSpPr>
              <a:spLocks noChangeArrowheads="1"/>
            </p:cNvSpPr>
            <p:nvPr/>
          </p:nvSpPr>
          <p:spPr bwMode="auto">
            <a:xfrm>
              <a:off x="3923" y="1696"/>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46" name="Rectangle 668"/>
            <p:cNvSpPr>
              <a:spLocks noChangeArrowheads="1"/>
            </p:cNvSpPr>
            <p:nvPr/>
          </p:nvSpPr>
          <p:spPr bwMode="auto">
            <a:xfrm>
              <a:off x="4366" y="1696"/>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47" name="Rectangle 669"/>
            <p:cNvSpPr>
              <a:spLocks noChangeArrowheads="1"/>
            </p:cNvSpPr>
            <p:nvPr/>
          </p:nvSpPr>
          <p:spPr bwMode="auto">
            <a:xfrm>
              <a:off x="310" y="1704"/>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48" name="Rectangle 670"/>
            <p:cNvSpPr>
              <a:spLocks noChangeArrowheads="1"/>
            </p:cNvSpPr>
            <p:nvPr/>
          </p:nvSpPr>
          <p:spPr bwMode="auto">
            <a:xfrm>
              <a:off x="760" y="1704"/>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49" name="Rectangle 671"/>
            <p:cNvSpPr>
              <a:spLocks noChangeArrowheads="1"/>
            </p:cNvSpPr>
            <p:nvPr/>
          </p:nvSpPr>
          <p:spPr bwMode="auto">
            <a:xfrm>
              <a:off x="1210" y="1704"/>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50" name="Rectangle 672"/>
            <p:cNvSpPr>
              <a:spLocks noChangeArrowheads="1"/>
            </p:cNvSpPr>
            <p:nvPr/>
          </p:nvSpPr>
          <p:spPr bwMode="auto">
            <a:xfrm>
              <a:off x="1660" y="1704"/>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51" name="Rectangle 673"/>
            <p:cNvSpPr>
              <a:spLocks noChangeArrowheads="1"/>
            </p:cNvSpPr>
            <p:nvPr/>
          </p:nvSpPr>
          <p:spPr bwMode="auto">
            <a:xfrm>
              <a:off x="2110" y="1704"/>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52" name="Rectangle 674"/>
            <p:cNvSpPr>
              <a:spLocks noChangeArrowheads="1"/>
            </p:cNvSpPr>
            <p:nvPr/>
          </p:nvSpPr>
          <p:spPr bwMode="auto">
            <a:xfrm>
              <a:off x="2566" y="1704"/>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53" name="Rectangle 675"/>
            <p:cNvSpPr>
              <a:spLocks noChangeArrowheads="1"/>
            </p:cNvSpPr>
            <p:nvPr/>
          </p:nvSpPr>
          <p:spPr bwMode="auto">
            <a:xfrm>
              <a:off x="3016" y="1704"/>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54" name="Rectangle 676"/>
            <p:cNvSpPr>
              <a:spLocks noChangeArrowheads="1"/>
            </p:cNvSpPr>
            <p:nvPr/>
          </p:nvSpPr>
          <p:spPr bwMode="auto">
            <a:xfrm>
              <a:off x="3466" y="1704"/>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55" name="Rectangle 677"/>
            <p:cNvSpPr>
              <a:spLocks noChangeArrowheads="1"/>
            </p:cNvSpPr>
            <p:nvPr/>
          </p:nvSpPr>
          <p:spPr bwMode="auto">
            <a:xfrm>
              <a:off x="3916" y="1704"/>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56" name="Rectangle 678"/>
            <p:cNvSpPr>
              <a:spLocks noChangeArrowheads="1"/>
            </p:cNvSpPr>
            <p:nvPr/>
          </p:nvSpPr>
          <p:spPr bwMode="auto">
            <a:xfrm>
              <a:off x="4366" y="1704"/>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57" name="Rectangle 679"/>
            <p:cNvSpPr>
              <a:spLocks noChangeArrowheads="1"/>
            </p:cNvSpPr>
            <p:nvPr/>
          </p:nvSpPr>
          <p:spPr bwMode="auto">
            <a:xfrm>
              <a:off x="427" y="1857"/>
              <a:ext cx="30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USHG</a:t>
              </a:r>
              <a:endParaRPr lang="en-US" altLang="en-US" sz="1800">
                <a:solidFill>
                  <a:srgbClr val="000000"/>
                </a:solidFill>
                <a:latin typeface="Arial" panose="020B0604020202020204" pitchFamily="34" charset="0"/>
              </a:endParaRPr>
            </a:p>
          </p:txBody>
        </p:sp>
        <p:sp>
          <p:nvSpPr>
            <p:cNvPr id="200158" name="Rectangle 680"/>
            <p:cNvSpPr>
              <a:spLocks noChangeArrowheads="1"/>
            </p:cNvSpPr>
            <p:nvPr/>
          </p:nvSpPr>
          <p:spPr bwMode="auto">
            <a:xfrm>
              <a:off x="649" y="185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59" name="Rectangle 681"/>
            <p:cNvSpPr>
              <a:spLocks noChangeArrowheads="1"/>
            </p:cNvSpPr>
            <p:nvPr/>
          </p:nvSpPr>
          <p:spPr bwMode="auto">
            <a:xfrm>
              <a:off x="943" y="1857"/>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99</a:t>
              </a:r>
              <a:endParaRPr lang="en-US" altLang="en-US" sz="1800">
                <a:solidFill>
                  <a:srgbClr val="000000"/>
                </a:solidFill>
                <a:latin typeface="Arial" panose="020B0604020202020204" pitchFamily="34" charset="0"/>
              </a:endParaRPr>
            </a:p>
          </p:txBody>
        </p:sp>
        <p:sp>
          <p:nvSpPr>
            <p:cNvPr id="200160" name="Rectangle 682"/>
            <p:cNvSpPr>
              <a:spLocks noChangeArrowheads="1"/>
            </p:cNvSpPr>
            <p:nvPr/>
          </p:nvSpPr>
          <p:spPr bwMode="auto">
            <a:xfrm>
              <a:off x="1034" y="185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61" name="Rectangle 683"/>
            <p:cNvSpPr>
              <a:spLocks noChangeArrowheads="1"/>
            </p:cNvSpPr>
            <p:nvPr/>
          </p:nvSpPr>
          <p:spPr bwMode="auto">
            <a:xfrm>
              <a:off x="1321" y="1857"/>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36.9%</a:t>
              </a:r>
              <a:endParaRPr lang="en-US" altLang="en-US" sz="1800">
                <a:solidFill>
                  <a:srgbClr val="000000"/>
                </a:solidFill>
                <a:latin typeface="Arial" panose="020B0604020202020204" pitchFamily="34" charset="0"/>
              </a:endParaRPr>
            </a:p>
          </p:txBody>
        </p:sp>
        <p:sp>
          <p:nvSpPr>
            <p:cNvPr id="200162" name="Rectangle 684"/>
            <p:cNvSpPr>
              <a:spLocks noChangeArrowheads="1"/>
            </p:cNvSpPr>
            <p:nvPr/>
          </p:nvSpPr>
          <p:spPr bwMode="auto">
            <a:xfrm>
              <a:off x="1556" y="185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63" name="Rectangle 685"/>
            <p:cNvSpPr>
              <a:spLocks noChangeArrowheads="1"/>
            </p:cNvSpPr>
            <p:nvPr/>
          </p:nvSpPr>
          <p:spPr bwMode="auto">
            <a:xfrm>
              <a:off x="1842" y="1857"/>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26</a:t>
              </a:r>
              <a:endParaRPr lang="en-US" altLang="en-US" sz="1800">
                <a:solidFill>
                  <a:srgbClr val="000000"/>
                </a:solidFill>
                <a:latin typeface="Arial" panose="020B0604020202020204" pitchFamily="34" charset="0"/>
              </a:endParaRPr>
            </a:p>
          </p:txBody>
        </p:sp>
        <p:sp>
          <p:nvSpPr>
            <p:cNvPr id="200164" name="Rectangle 686"/>
            <p:cNvSpPr>
              <a:spLocks noChangeArrowheads="1"/>
            </p:cNvSpPr>
            <p:nvPr/>
          </p:nvSpPr>
          <p:spPr bwMode="auto">
            <a:xfrm>
              <a:off x="1934" y="185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65" name="Rectangle 687"/>
            <p:cNvSpPr>
              <a:spLocks noChangeArrowheads="1"/>
            </p:cNvSpPr>
            <p:nvPr/>
          </p:nvSpPr>
          <p:spPr bwMode="auto">
            <a:xfrm>
              <a:off x="2253" y="1857"/>
              <a:ext cx="26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9.7%</a:t>
              </a:r>
              <a:endParaRPr lang="en-US" altLang="en-US" sz="1800">
                <a:solidFill>
                  <a:srgbClr val="000000"/>
                </a:solidFill>
                <a:latin typeface="Arial" panose="020B0604020202020204" pitchFamily="34" charset="0"/>
              </a:endParaRPr>
            </a:p>
          </p:txBody>
        </p:sp>
        <p:sp>
          <p:nvSpPr>
            <p:cNvPr id="200166" name="Rectangle 688"/>
            <p:cNvSpPr>
              <a:spLocks noChangeArrowheads="1"/>
            </p:cNvSpPr>
            <p:nvPr/>
          </p:nvSpPr>
          <p:spPr bwMode="auto">
            <a:xfrm>
              <a:off x="2442" y="185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67" name="Rectangle 689"/>
            <p:cNvSpPr>
              <a:spLocks noChangeArrowheads="1"/>
            </p:cNvSpPr>
            <p:nvPr/>
          </p:nvSpPr>
          <p:spPr bwMode="auto">
            <a:xfrm>
              <a:off x="2749" y="1857"/>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76</a:t>
              </a:r>
              <a:endParaRPr lang="en-US" altLang="en-US" sz="1800">
                <a:solidFill>
                  <a:srgbClr val="000000"/>
                </a:solidFill>
                <a:latin typeface="Arial" panose="020B0604020202020204" pitchFamily="34" charset="0"/>
              </a:endParaRPr>
            </a:p>
          </p:txBody>
        </p:sp>
        <p:sp>
          <p:nvSpPr>
            <p:cNvPr id="200168" name="Rectangle 690"/>
            <p:cNvSpPr>
              <a:spLocks noChangeArrowheads="1"/>
            </p:cNvSpPr>
            <p:nvPr/>
          </p:nvSpPr>
          <p:spPr bwMode="auto">
            <a:xfrm>
              <a:off x="2840" y="185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69" name="Rectangle 691"/>
            <p:cNvSpPr>
              <a:spLocks noChangeArrowheads="1"/>
            </p:cNvSpPr>
            <p:nvPr/>
          </p:nvSpPr>
          <p:spPr bwMode="auto">
            <a:xfrm>
              <a:off x="3127" y="1857"/>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28.4%</a:t>
              </a:r>
              <a:endParaRPr lang="en-US" altLang="en-US" sz="1800">
                <a:solidFill>
                  <a:srgbClr val="000000"/>
                </a:solidFill>
                <a:latin typeface="Arial" panose="020B0604020202020204" pitchFamily="34" charset="0"/>
              </a:endParaRPr>
            </a:p>
          </p:txBody>
        </p:sp>
        <p:sp>
          <p:nvSpPr>
            <p:cNvPr id="200170" name="Rectangle 692"/>
            <p:cNvSpPr>
              <a:spLocks noChangeArrowheads="1"/>
            </p:cNvSpPr>
            <p:nvPr/>
          </p:nvSpPr>
          <p:spPr bwMode="auto">
            <a:xfrm>
              <a:off x="3362" y="185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71" name="Rectangle 693"/>
            <p:cNvSpPr>
              <a:spLocks noChangeArrowheads="1"/>
            </p:cNvSpPr>
            <p:nvPr/>
          </p:nvSpPr>
          <p:spPr bwMode="auto">
            <a:xfrm>
              <a:off x="3649" y="1857"/>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66</a:t>
              </a:r>
              <a:endParaRPr lang="en-US" altLang="en-US" sz="1800">
                <a:solidFill>
                  <a:srgbClr val="000000"/>
                </a:solidFill>
                <a:latin typeface="Arial" panose="020B0604020202020204" pitchFamily="34" charset="0"/>
              </a:endParaRPr>
            </a:p>
          </p:txBody>
        </p:sp>
        <p:sp>
          <p:nvSpPr>
            <p:cNvPr id="200172" name="Rectangle 694"/>
            <p:cNvSpPr>
              <a:spLocks noChangeArrowheads="1"/>
            </p:cNvSpPr>
            <p:nvPr/>
          </p:nvSpPr>
          <p:spPr bwMode="auto">
            <a:xfrm>
              <a:off x="3740" y="185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73" name="Rectangle 695"/>
            <p:cNvSpPr>
              <a:spLocks noChangeArrowheads="1"/>
            </p:cNvSpPr>
            <p:nvPr/>
          </p:nvSpPr>
          <p:spPr bwMode="auto">
            <a:xfrm>
              <a:off x="4027" y="1857"/>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24.6%</a:t>
              </a:r>
              <a:endParaRPr lang="en-US" altLang="en-US" sz="1800">
                <a:solidFill>
                  <a:srgbClr val="000000"/>
                </a:solidFill>
                <a:latin typeface="Arial" panose="020B0604020202020204" pitchFamily="34" charset="0"/>
              </a:endParaRPr>
            </a:p>
          </p:txBody>
        </p:sp>
        <p:sp>
          <p:nvSpPr>
            <p:cNvPr id="200174" name="Rectangle 696"/>
            <p:cNvSpPr>
              <a:spLocks noChangeArrowheads="1"/>
            </p:cNvSpPr>
            <p:nvPr/>
          </p:nvSpPr>
          <p:spPr bwMode="auto">
            <a:xfrm>
              <a:off x="4262" y="185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175" name="Rectangle 697"/>
            <p:cNvSpPr>
              <a:spLocks noChangeArrowheads="1"/>
            </p:cNvSpPr>
            <p:nvPr/>
          </p:nvSpPr>
          <p:spPr bwMode="auto">
            <a:xfrm>
              <a:off x="310" y="1849"/>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76" name="Rectangle 698"/>
            <p:cNvSpPr>
              <a:spLocks noChangeArrowheads="1"/>
            </p:cNvSpPr>
            <p:nvPr/>
          </p:nvSpPr>
          <p:spPr bwMode="auto">
            <a:xfrm>
              <a:off x="317" y="1849"/>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77" name="Rectangle 699"/>
            <p:cNvSpPr>
              <a:spLocks noChangeArrowheads="1"/>
            </p:cNvSpPr>
            <p:nvPr/>
          </p:nvSpPr>
          <p:spPr bwMode="auto">
            <a:xfrm>
              <a:off x="760" y="1849"/>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78" name="Rectangle 700"/>
            <p:cNvSpPr>
              <a:spLocks noChangeArrowheads="1"/>
            </p:cNvSpPr>
            <p:nvPr/>
          </p:nvSpPr>
          <p:spPr bwMode="auto">
            <a:xfrm>
              <a:off x="766" y="1849"/>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79" name="Rectangle 701"/>
            <p:cNvSpPr>
              <a:spLocks noChangeArrowheads="1"/>
            </p:cNvSpPr>
            <p:nvPr/>
          </p:nvSpPr>
          <p:spPr bwMode="auto">
            <a:xfrm>
              <a:off x="1210" y="1849"/>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80" name="Rectangle 702"/>
            <p:cNvSpPr>
              <a:spLocks noChangeArrowheads="1"/>
            </p:cNvSpPr>
            <p:nvPr/>
          </p:nvSpPr>
          <p:spPr bwMode="auto">
            <a:xfrm>
              <a:off x="1216" y="1849"/>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81" name="Rectangle 703"/>
            <p:cNvSpPr>
              <a:spLocks noChangeArrowheads="1"/>
            </p:cNvSpPr>
            <p:nvPr/>
          </p:nvSpPr>
          <p:spPr bwMode="auto">
            <a:xfrm>
              <a:off x="1660" y="1849"/>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82" name="Rectangle 704"/>
            <p:cNvSpPr>
              <a:spLocks noChangeArrowheads="1"/>
            </p:cNvSpPr>
            <p:nvPr/>
          </p:nvSpPr>
          <p:spPr bwMode="auto">
            <a:xfrm>
              <a:off x="1666" y="1849"/>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83" name="Rectangle 705"/>
            <p:cNvSpPr>
              <a:spLocks noChangeArrowheads="1"/>
            </p:cNvSpPr>
            <p:nvPr/>
          </p:nvSpPr>
          <p:spPr bwMode="auto">
            <a:xfrm>
              <a:off x="2110" y="1849"/>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84" name="Rectangle 706"/>
            <p:cNvSpPr>
              <a:spLocks noChangeArrowheads="1"/>
            </p:cNvSpPr>
            <p:nvPr/>
          </p:nvSpPr>
          <p:spPr bwMode="auto">
            <a:xfrm>
              <a:off x="2116" y="1849"/>
              <a:ext cx="45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85" name="Rectangle 707"/>
            <p:cNvSpPr>
              <a:spLocks noChangeArrowheads="1"/>
            </p:cNvSpPr>
            <p:nvPr/>
          </p:nvSpPr>
          <p:spPr bwMode="auto">
            <a:xfrm>
              <a:off x="2566" y="1849"/>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86" name="Rectangle 708"/>
            <p:cNvSpPr>
              <a:spLocks noChangeArrowheads="1"/>
            </p:cNvSpPr>
            <p:nvPr/>
          </p:nvSpPr>
          <p:spPr bwMode="auto">
            <a:xfrm>
              <a:off x="2573" y="1849"/>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87" name="Rectangle 709"/>
            <p:cNvSpPr>
              <a:spLocks noChangeArrowheads="1"/>
            </p:cNvSpPr>
            <p:nvPr/>
          </p:nvSpPr>
          <p:spPr bwMode="auto">
            <a:xfrm>
              <a:off x="3016" y="1849"/>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88" name="Rectangle 710"/>
            <p:cNvSpPr>
              <a:spLocks noChangeArrowheads="1"/>
            </p:cNvSpPr>
            <p:nvPr/>
          </p:nvSpPr>
          <p:spPr bwMode="auto">
            <a:xfrm>
              <a:off x="3023" y="1849"/>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89" name="Rectangle 711"/>
            <p:cNvSpPr>
              <a:spLocks noChangeArrowheads="1"/>
            </p:cNvSpPr>
            <p:nvPr/>
          </p:nvSpPr>
          <p:spPr bwMode="auto">
            <a:xfrm>
              <a:off x="3466" y="1849"/>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90" name="Rectangle 712"/>
            <p:cNvSpPr>
              <a:spLocks noChangeArrowheads="1"/>
            </p:cNvSpPr>
            <p:nvPr/>
          </p:nvSpPr>
          <p:spPr bwMode="auto">
            <a:xfrm>
              <a:off x="3473" y="1849"/>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91" name="Rectangle 713"/>
            <p:cNvSpPr>
              <a:spLocks noChangeArrowheads="1"/>
            </p:cNvSpPr>
            <p:nvPr/>
          </p:nvSpPr>
          <p:spPr bwMode="auto">
            <a:xfrm>
              <a:off x="3916" y="1849"/>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92" name="Rectangle 714"/>
            <p:cNvSpPr>
              <a:spLocks noChangeArrowheads="1"/>
            </p:cNvSpPr>
            <p:nvPr/>
          </p:nvSpPr>
          <p:spPr bwMode="auto">
            <a:xfrm>
              <a:off x="3923" y="1849"/>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93" name="Rectangle 715"/>
            <p:cNvSpPr>
              <a:spLocks noChangeArrowheads="1"/>
            </p:cNvSpPr>
            <p:nvPr/>
          </p:nvSpPr>
          <p:spPr bwMode="auto">
            <a:xfrm>
              <a:off x="4366" y="1849"/>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94" name="Rectangle 716"/>
            <p:cNvSpPr>
              <a:spLocks noChangeArrowheads="1"/>
            </p:cNvSpPr>
            <p:nvPr/>
          </p:nvSpPr>
          <p:spPr bwMode="auto">
            <a:xfrm>
              <a:off x="310" y="1857"/>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95" name="Rectangle 717"/>
            <p:cNvSpPr>
              <a:spLocks noChangeArrowheads="1"/>
            </p:cNvSpPr>
            <p:nvPr/>
          </p:nvSpPr>
          <p:spPr bwMode="auto">
            <a:xfrm>
              <a:off x="310" y="2010"/>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96" name="Rectangle 718"/>
            <p:cNvSpPr>
              <a:spLocks noChangeArrowheads="1"/>
            </p:cNvSpPr>
            <p:nvPr/>
          </p:nvSpPr>
          <p:spPr bwMode="auto">
            <a:xfrm>
              <a:off x="310" y="2010"/>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97" name="Rectangle 719"/>
            <p:cNvSpPr>
              <a:spLocks noChangeArrowheads="1"/>
            </p:cNvSpPr>
            <p:nvPr/>
          </p:nvSpPr>
          <p:spPr bwMode="auto">
            <a:xfrm>
              <a:off x="317" y="2010"/>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98" name="Rectangle 720"/>
            <p:cNvSpPr>
              <a:spLocks noChangeArrowheads="1"/>
            </p:cNvSpPr>
            <p:nvPr/>
          </p:nvSpPr>
          <p:spPr bwMode="auto">
            <a:xfrm>
              <a:off x="760" y="1857"/>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199" name="Rectangle 721"/>
            <p:cNvSpPr>
              <a:spLocks noChangeArrowheads="1"/>
            </p:cNvSpPr>
            <p:nvPr/>
          </p:nvSpPr>
          <p:spPr bwMode="auto">
            <a:xfrm>
              <a:off x="760" y="2010"/>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00" name="Rectangle 722"/>
            <p:cNvSpPr>
              <a:spLocks noChangeArrowheads="1"/>
            </p:cNvSpPr>
            <p:nvPr/>
          </p:nvSpPr>
          <p:spPr bwMode="auto">
            <a:xfrm>
              <a:off x="766" y="2010"/>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01" name="Rectangle 723"/>
            <p:cNvSpPr>
              <a:spLocks noChangeArrowheads="1"/>
            </p:cNvSpPr>
            <p:nvPr/>
          </p:nvSpPr>
          <p:spPr bwMode="auto">
            <a:xfrm>
              <a:off x="1210" y="1857"/>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02" name="Rectangle 724"/>
            <p:cNvSpPr>
              <a:spLocks noChangeArrowheads="1"/>
            </p:cNvSpPr>
            <p:nvPr/>
          </p:nvSpPr>
          <p:spPr bwMode="auto">
            <a:xfrm>
              <a:off x="1210" y="2010"/>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03" name="Rectangle 725"/>
            <p:cNvSpPr>
              <a:spLocks noChangeArrowheads="1"/>
            </p:cNvSpPr>
            <p:nvPr/>
          </p:nvSpPr>
          <p:spPr bwMode="auto">
            <a:xfrm>
              <a:off x="1216" y="2010"/>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04" name="Rectangle 726"/>
            <p:cNvSpPr>
              <a:spLocks noChangeArrowheads="1"/>
            </p:cNvSpPr>
            <p:nvPr/>
          </p:nvSpPr>
          <p:spPr bwMode="auto">
            <a:xfrm>
              <a:off x="1660" y="1857"/>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05" name="Rectangle 727"/>
            <p:cNvSpPr>
              <a:spLocks noChangeArrowheads="1"/>
            </p:cNvSpPr>
            <p:nvPr/>
          </p:nvSpPr>
          <p:spPr bwMode="auto">
            <a:xfrm>
              <a:off x="1660" y="2010"/>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06" name="Rectangle 728"/>
            <p:cNvSpPr>
              <a:spLocks noChangeArrowheads="1"/>
            </p:cNvSpPr>
            <p:nvPr/>
          </p:nvSpPr>
          <p:spPr bwMode="auto">
            <a:xfrm>
              <a:off x="1666" y="2010"/>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07" name="Rectangle 729"/>
            <p:cNvSpPr>
              <a:spLocks noChangeArrowheads="1"/>
            </p:cNvSpPr>
            <p:nvPr/>
          </p:nvSpPr>
          <p:spPr bwMode="auto">
            <a:xfrm>
              <a:off x="2110" y="1857"/>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08" name="Rectangle 730"/>
            <p:cNvSpPr>
              <a:spLocks noChangeArrowheads="1"/>
            </p:cNvSpPr>
            <p:nvPr/>
          </p:nvSpPr>
          <p:spPr bwMode="auto">
            <a:xfrm>
              <a:off x="2110" y="2010"/>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09" name="Rectangle 731"/>
            <p:cNvSpPr>
              <a:spLocks noChangeArrowheads="1"/>
            </p:cNvSpPr>
            <p:nvPr/>
          </p:nvSpPr>
          <p:spPr bwMode="auto">
            <a:xfrm>
              <a:off x="2116" y="2010"/>
              <a:ext cx="45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10" name="Rectangle 732"/>
            <p:cNvSpPr>
              <a:spLocks noChangeArrowheads="1"/>
            </p:cNvSpPr>
            <p:nvPr/>
          </p:nvSpPr>
          <p:spPr bwMode="auto">
            <a:xfrm>
              <a:off x="2566" y="1857"/>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11" name="Rectangle 733"/>
            <p:cNvSpPr>
              <a:spLocks noChangeArrowheads="1"/>
            </p:cNvSpPr>
            <p:nvPr/>
          </p:nvSpPr>
          <p:spPr bwMode="auto">
            <a:xfrm>
              <a:off x="2566" y="2010"/>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12" name="Rectangle 734"/>
            <p:cNvSpPr>
              <a:spLocks noChangeArrowheads="1"/>
            </p:cNvSpPr>
            <p:nvPr/>
          </p:nvSpPr>
          <p:spPr bwMode="auto">
            <a:xfrm>
              <a:off x="2573" y="2010"/>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13" name="Rectangle 735"/>
            <p:cNvSpPr>
              <a:spLocks noChangeArrowheads="1"/>
            </p:cNvSpPr>
            <p:nvPr/>
          </p:nvSpPr>
          <p:spPr bwMode="auto">
            <a:xfrm>
              <a:off x="3016" y="1857"/>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14" name="Rectangle 736"/>
            <p:cNvSpPr>
              <a:spLocks noChangeArrowheads="1"/>
            </p:cNvSpPr>
            <p:nvPr/>
          </p:nvSpPr>
          <p:spPr bwMode="auto">
            <a:xfrm>
              <a:off x="3016" y="2010"/>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15" name="Rectangle 737"/>
            <p:cNvSpPr>
              <a:spLocks noChangeArrowheads="1"/>
            </p:cNvSpPr>
            <p:nvPr/>
          </p:nvSpPr>
          <p:spPr bwMode="auto">
            <a:xfrm>
              <a:off x="3023" y="2010"/>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16" name="Rectangle 738"/>
            <p:cNvSpPr>
              <a:spLocks noChangeArrowheads="1"/>
            </p:cNvSpPr>
            <p:nvPr/>
          </p:nvSpPr>
          <p:spPr bwMode="auto">
            <a:xfrm>
              <a:off x="3466" y="1857"/>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17" name="Rectangle 739"/>
            <p:cNvSpPr>
              <a:spLocks noChangeArrowheads="1"/>
            </p:cNvSpPr>
            <p:nvPr/>
          </p:nvSpPr>
          <p:spPr bwMode="auto">
            <a:xfrm>
              <a:off x="3466" y="2010"/>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18" name="Rectangle 740"/>
            <p:cNvSpPr>
              <a:spLocks noChangeArrowheads="1"/>
            </p:cNvSpPr>
            <p:nvPr/>
          </p:nvSpPr>
          <p:spPr bwMode="auto">
            <a:xfrm>
              <a:off x="3473" y="2010"/>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19" name="Rectangle 741"/>
            <p:cNvSpPr>
              <a:spLocks noChangeArrowheads="1"/>
            </p:cNvSpPr>
            <p:nvPr/>
          </p:nvSpPr>
          <p:spPr bwMode="auto">
            <a:xfrm>
              <a:off x="3916" y="1857"/>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20" name="Rectangle 742"/>
            <p:cNvSpPr>
              <a:spLocks noChangeArrowheads="1"/>
            </p:cNvSpPr>
            <p:nvPr/>
          </p:nvSpPr>
          <p:spPr bwMode="auto">
            <a:xfrm>
              <a:off x="3916" y="2010"/>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21" name="Rectangle 743"/>
            <p:cNvSpPr>
              <a:spLocks noChangeArrowheads="1"/>
            </p:cNvSpPr>
            <p:nvPr/>
          </p:nvSpPr>
          <p:spPr bwMode="auto">
            <a:xfrm>
              <a:off x="3923" y="2010"/>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22" name="Rectangle 744"/>
            <p:cNvSpPr>
              <a:spLocks noChangeArrowheads="1"/>
            </p:cNvSpPr>
            <p:nvPr/>
          </p:nvSpPr>
          <p:spPr bwMode="auto">
            <a:xfrm>
              <a:off x="4366" y="1857"/>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23" name="Rectangle 745"/>
            <p:cNvSpPr>
              <a:spLocks noChangeArrowheads="1"/>
            </p:cNvSpPr>
            <p:nvPr/>
          </p:nvSpPr>
          <p:spPr bwMode="auto">
            <a:xfrm>
              <a:off x="4366" y="2010"/>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24" name="Rectangle 746"/>
            <p:cNvSpPr>
              <a:spLocks noChangeArrowheads="1"/>
            </p:cNvSpPr>
            <p:nvPr/>
          </p:nvSpPr>
          <p:spPr bwMode="auto">
            <a:xfrm>
              <a:off x="4366" y="2010"/>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225" name="Rectangle 747"/>
            <p:cNvSpPr>
              <a:spLocks noChangeArrowheads="1"/>
            </p:cNvSpPr>
            <p:nvPr/>
          </p:nvSpPr>
          <p:spPr bwMode="auto">
            <a:xfrm>
              <a:off x="310" y="2010"/>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grpSp>
      <p:grpSp>
        <p:nvGrpSpPr>
          <p:cNvPr id="199686" name="Group 750"/>
          <p:cNvGrpSpPr>
            <a:grpSpLocks noChangeAspect="1"/>
          </p:cNvGrpSpPr>
          <p:nvPr/>
        </p:nvGrpSpPr>
        <p:grpSpPr bwMode="auto">
          <a:xfrm>
            <a:off x="-4763" y="3627438"/>
            <a:ext cx="7610476" cy="2311400"/>
            <a:chOff x="366" y="2361"/>
            <a:chExt cx="4069" cy="1456"/>
          </a:xfrm>
        </p:grpSpPr>
        <p:sp>
          <p:nvSpPr>
            <p:cNvPr id="199687" name="AutoShape 749"/>
            <p:cNvSpPr>
              <a:spLocks noChangeAspect="1" noChangeArrowheads="1" noTextEdit="1"/>
            </p:cNvSpPr>
            <p:nvPr/>
          </p:nvSpPr>
          <p:spPr bwMode="auto">
            <a:xfrm>
              <a:off x="366" y="2381"/>
              <a:ext cx="4069" cy="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grpSp>
          <p:nvGrpSpPr>
            <p:cNvPr id="199688" name="Group 951"/>
            <p:cNvGrpSpPr>
              <a:grpSpLocks/>
            </p:cNvGrpSpPr>
            <p:nvPr/>
          </p:nvGrpSpPr>
          <p:grpSpPr bwMode="auto">
            <a:xfrm>
              <a:off x="366" y="2361"/>
              <a:ext cx="4063" cy="835"/>
              <a:chOff x="366" y="2361"/>
              <a:chExt cx="4063" cy="835"/>
            </a:xfrm>
          </p:grpSpPr>
          <p:sp>
            <p:nvSpPr>
              <p:cNvPr id="199856" name="Rectangle 751"/>
              <p:cNvSpPr>
                <a:spLocks noChangeArrowheads="1"/>
              </p:cNvSpPr>
              <p:nvPr/>
            </p:nvSpPr>
            <p:spPr bwMode="auto">
              <a:xfrm>
                <a:off x="509" y="2373"/>
                <a:ext cx="96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Regents Score Status </a:t>
                </a:r>
                <a:endParaRPr lang="en-US" altLang="en-US" sz="1800">
                  <a:solidFill>
                    <a:srgbClr val="000000"/>
                  </a:solidFill>
                  <a:latin typeface="Arial" panose="020B0604020202020204" pitchFamily="34" charset="0"/>
                </a:endParaRPr>
              </a:p>
            </p:txBody>
          </p:sp>
          <p:sp>
            <p:nvSpPr>
              <p:cNvPr id="199857" name="Rectangle 752"/>
              <p:cNvSpPr>
                <a:spLocks noChangeArrowheads="1"/>
              </p:cNvSpPr>
              <p:nvPr/>
            </p:nvSpPr>
            <p:spPr bwMode="auto">
              <a:xfrm>
                <a:off x="1656" y="2373"/>
                <a:ext cx="10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a:t>
                </a:r>
                <a:endParaRPr lang="en-US" altLang="en-US" sz="1800">
                  <a:solidFill>
                    <a:srgbClr val="000000"/>
                  </a:solidFill>
                  <a:latin typeface="Arial" panose="020B0604020202020204" pitchFamily="34" charset="0"/>
                </a:endParaRPr>
              </a:p>
            </p:txBody>
          </p:sp>
          <p:sp>
            <p:nvSpPr>
              <p:cNvPr id="199858" name="Rectangle 753"/>
              <p:cNvSpPr>
                <a:spLocks noChangeArrowheads="1"/>
              </p:cNvSpPr>
              <p:nvPr/>
            </p:nvSpPr>
            <p:spPr bwMode="auto">
              <a:xfrm>
                <a:off x="1246" y="2373"/>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859" name="Rectangle 754"/>
              <p:cNvSpPr>
                <a:spLocks noChangeArrowheads="1"/>
              </p:cNvSpPr>
              <p:nvPr/>
            </p:nvSpPr>
            <p:spPr bwMode="auto">
              <a:xfrm>
                <a:off x="1873" y="2361"/>
                <a:ext cx="150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2012 Active Cohort (157 students)</a:t>
                </a:r>
                <a:endParaRPr lang="en-US" altLang="en-US" sz="1800">
                  <a:solidFill>
                    <a:srgbClr val="000000"/>
                  </a:solidFill>
                  <a:latin typeface="Arial" panose="020B0604020202020204" pitchFamily="34" charset="0"/>
                </a:endParaRPr>
              </a:p>
            </p:txBody>
          </p:sp>
          <p:sp>
            <p:nvSpPr>
              <p:cNvPr id="199860" name="Rectangle 755"/>
              <p:cNvSpPr>
                <a:spLocks noChangeArrowheads="1"/>
              </p:cNvSpPr>
              <p:nvPr/>
            </p:nvSpPr>
            <p:spPr bwMode="auto">
              <a:xfrm>
                <a:off x="2616" y="2373"/>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861" name="Rectangle 756"/>
              <p:cNvSpPr>
                <a:spLocks noChangeArrowheads="1"/>
              </p:cNvSpPr>
              <p:nvPr/>
            </p:nvSpPr>
            <p:spPr bwMode="auto">
              <a:xfrm>
                <a:off x="373" y="2534"/>
                <a:ext cx="443" cy="299"/>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62" name="Rectangle 757"/>
              <p:cNvSpPr>
                <a:spLocks noChangeArrowheads="1"/>
              </p:cNvSpPr>
              <p:nvPr/>
            </p:nvSpPr>
            <p:spPr bwMode="auto">
              <a:xfrm>
                <a:off x="418" y="2615"/>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63" name="Rectangle 758"/>
              <p:cNvSpPr>
                <a:spLocks noChangeArrowheads="1"/>
              </p:cNvSpPr>
              <p:nvPr/>
            </p:nvSpPr>
            <p:spPr bwMode="auto">
              <a:xfrm>
                <a:off x="431" y="2607"/>
                <a:ext cx="39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Regents</a:t>
                </a:r>
                <a:endParaRPr lang="en-US" altLang="en-US" sz="1800">
                  <a:solidFill>
                    <a:srgbClr val="000000"/>
                  </a:solidFill>
                  <a:latin typeface="Arial" panose="020B0604020202020204" pitchFamily="34" charset="0"/>
                </a:endParaRPr>
              </a:p>
            </p:txBody>
          </p:sp>
          <p:sp>
            <p:nvSpPr>
              <p:cNvPr id="199864" name="Rectangle 759"/>
              <p:cNvSpPr>
                <a:spLocks noChangeArrowheads="1"/>
              </p:cNvSpPr>
              <p:nvPr/>
            </p:nvSpPr>
            <p:spPr bwMode="auto">
              <a:xfrm>
                <a:off x="757" y="260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199865" name="Rectangle 760"/>
              <p:cNvSpPr>
                <a:spLocks noChangeArrowheads="1"/>
              </p:cNvSpPr>
              <p:nvPr/>
            </p:nvSpPr>
            <p:spPr bwMode="auto">
              <a:xfrm>
                <a:off x="822" y="2534"/>
                <a:ext cx="900"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66" name="Rectangle 761"/>
              <p:cNvSpPr>
                <a:spLocks noChangeArrowheads="1"/>
              </p:cNvSpPr>
              <p:nvPr/>
            </p:nvSpPr>
            <p:spPr bwMode="auto">
              <a:xfrm>
                <a:off x="868" y="2534"/>
                <a:ext cx="80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67" name="Rectangle 762"/>
              <p:cNvSpPr>
                <a:spLocks noChangeArrowheads="1"/>
              </p:cNvSpPr>
              <p:nvPr/>
            </p:nvSpPr>
            <p:spPr bwMode="auto">
              <a:xfrm>
                <a:off x="881" y="2526"/>
                <a:ext cx="47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Scored 65</a:t>
                </a:r>
                <a:endParaRPr lang="en-US" altLang="en-US" sz="1800">
                  <a:solidFill>
                    <a:srgbClr val="000000"/>
                  </a:solidFill>
                  <a:latin typeface="Arial" panose="020B0604020202020204" pitchFamily="34" charset="0"/>
                </a:endParaRPr>
              </a:p>
            </p:txBody>
          </p:sp>
          <p:sp>
            <p:nvSpPr>
              <p:cNvPr id="199868" name="Rectangle 763"/>
              <p:cNvSpPr>
                <a:spLocks noChangeArrowheads="1"/>
              </p:cNvSpPr>
              <p:nvPr/>
            </p:nvSpPr>
            <p:spPr bwMode="auto">
              <a:xfrm>
                <a:off x="1266" y="2526"/>
                <a:ext cx="8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a:t>
                </a:r>
                <a:endParaRPr lang="en-US" altLang="en-US" sz="1800">
                  <a:solidFill>
                    <a:srgbClr val="000000"/>
                  </a:solidFill>
                  <a:latin typeface="Arial" panose="020B0604020202020204" pitchFamily="34" charset="0"/>
                </a:endParaRPr>
              </a:p>
            </p:txBody>
          </p:sp>
          <p:sp>
            <p:nvSpPr>
              <p:cNvPr id="199869" name="Rectangle 764"/>
              <p:cNvSpPr>
                <a:spLocks noChangeArrowheads="1"/>
              </p:cNvSpPr>
              <p:nvPr/>
            </p:nvSpPr>
            <p:spPr bwMode="auto">
              <a:xfrm>
                <a:off x="1299" y="2526"/>
                <a:ext cx="45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100 or EX</a:t>
                </a:r>
                <a:endParaRPr lang="en-US" altLang="en-US" sz="1800">
                  <a:solidFill>
                    <a:srgbClr val="000000"/>
                  </a:solidFill>
                  <a:latin typeface="Arial" panose="020B0604020202020204" pitchFamily="34" charset="0"/>
                </a:endParaRPr>
              </a:p>
            </p:txBody>
          </p:sp>
          <p:sp>
            <p:nvSpPr>
              <p:cNvPr id="199870" name="Rectangle 765"/>
              <p:cNvSpPr>
                <a:spLocks noChangeArrowheads="1"/>
              </p:cNvSpPr>
              <p:nvPr/>
            </p:nvSpPr>
            <p:spPr bwMode="auto">
              <a:xfrm>
                <a:off x="1664" y="252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199871" name="Rectangle 766"/>
              <p:cNvSpPr>
                <a:spLocks noChangeArrowheads="1"/>
              </p:cNvSpPr>
              <p:nvPr/>
            </p:nvSpPr>
            <p:spPr bwMode="auto">
              <a:xfrm>
                <a:off x="1722" y="2534"/>
                <a:ext cx="900"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72" name="Rectangle 767"/>
              <p:cNvSpPr>
                <a:spLocks noChangeArrowheads="1"/>
              </p:cNvSpPr>
              <p:nvPr/>
            </p:nvSpPr>
            <p:spPr bwMode="auto">
              <a:xfrm>
                <a:off x="1775" y="2534"/>
                <a:ext cx="802"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73" name="Rectangle 768"/>
              <p:cNvSpPr>
                <a:spLocks noChangeArrowheads="1"/>
              </p:cNvSpPr>
              <p:nvPr/>
            </p:nvSpPr>
            <p:spPr bwMode="auto">
              <a:xfrm>
                <a:off x="1925" y="2526"/>
                <a:ext cx="47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Scored 55</a:t>
                </a:r>
                <a:endParaRPr lang="en-US" altLang="en-US" sz="1800">
                  <a:solidFill>
                    <a:srgbClr val="000000"/>
                  </a:solidFill>
                  <a:latin typeface="Arial" panose="020B0604020202020204" pitchFamily="34" charset="0"/>
                </a:endParaRPr>
              </a:p>
            </p:txBody>
          </p:sp>
          <p:sp>
            <p:nvSpPr>
              <p:cNvPr id="199874" name="Rectangle 769"/>
              <p:cNvSpPr>
                <a:spLocks noChangeArrowheads="1"/>
              </p:cNvSpPr>
              <p:nvPr/>
            </p:nvSpPr>
            <p:spPr bwMode="auto">
              <a:xfrm>
                <a:off x="2309" y="2526"/>
                <a:ext cx="8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a:t>
                </a:r>
                <a:endParaRPr lang="en-US" altLang="en-US" sz="1800">
                  <a:solidFill>
                    <a:srgbClr val="000000"/>
                  </a:solidFill>
                  <a:latin typeface="Arial" panose="020B0604020202020204" pitchFamily="34" charset="0"/>
                </a:endParaRPr>
              </a:p>
            </p:txBody>
          </p:sp>
          <p:sp>
            <p:nvSpPr>
              <p:cNvPr id="199875" name="Rectangle 770"/>
              <p:cNvSpPr>
                <a:spLocks noChangeArrowheads="1"/>
              </p:cNvSpPr>
              <p:nvPr/>
            </p:nvSpPr>
            <p:spPr bwMode="auto">
              <a:xfrm>
                <a:off x="2342" y="2526"/>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64</a:t>
                </a:r>
                <a:endParaRPr lang="en-US" altLang="en-US" sz="1800">
                  <a:solidFill>
                    <a:srgbClr val="000000"/>
                  </a:solidFill>
                  <a:latin typeface="Arial" panose="020B0604020202020204" pitchFamily="34" charset="0"/>
                </a:endParaRPr>
              </a:p>
            </p:txBody>
          </p:sp>
          <p:sp>
            <p:nvSpPr>
              <p:cNvPr id="199876" name="Rectangle 771"/>
              <p:cNvSpPr>
                <a:spLocks noChangeArrowheads="1"/>
              </p:cNvSpPr>
              <p:nvPr/>
            </p:nvSpPr>
            <p:spPr bwMode="auto">
              <a:xfrm>
                <a:off x="2433" y="252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199877" name="Rectangle 772"/>
              <p:cNvSpPr>
                <a:spLocks noChangeArrowheads="1"/>
              </p:cNvSpPr>
              <p:nvPr/>
            </p:nvSpPr>
            <p:spPr bwMode="auto">
              <a:xfrm>
                <a:off x="2629" y="2534"/>
                <a:ext cx="893"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78" name="Rectangle 773"/>
              <p:cNvSpPr>
                <a:spLocks noChangeArrowheads="1"/>
              </p:cNvSpPr>
              <p:nvPr/>
            </p:nvSpPr>
            <p:spPr bwMode="auto">
              <a:xfrm>
                <a:off x="2674" y="2534"/>
                <a:ext cx="80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79" name="Rectangle 774"/>
              <p:cNvSpPr>
                <a:spLocks noChangeArrowheads="1"/>
              </p:cNvSpPr>
              <p:nvPr/>
            </p:nvSpPr>
            <p:spPr bwMode="auto">
              <a:xfrm>
                <a:off x="2844" y="2526"/>
                <a:ext cx="41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Scored 0</a:t>
                </a:r>
                <a:endParaRPr lang="en-US" altLang="en-US" sz="1800">
                  <a:solidFill>
                    <a:srgbClr val="000000"/>
                  </a:solidFill>
                  <a:latin typeface="Arial" panose="020B0604020202020204" pitchFamily="34" charset="0"/>
                </a:endParaRPr>
              </a:p>
            </p:txBody>
          </p:sp>
          <p:sp>
            <p:nvSpPr>
              <p:cNvPr id="199880" name="Rectangle 775"/>
              <p:cNvSpPr>
                <a:spLocks noChangeArrowheads="1"/>
              </p:cNvSpPr>
              <p:nvPr/>
            </p:nvSpPr>
            <p:spPr bwMode="auto">
              <a:xfrm>
                <a:off x="3183" y="2526"/>
                <a:ext cx="8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a:t>
                </a:r>
                <a:endParaRPr lang="en-US" altLang="en-US" sz="1800">
                  <a:solidFill>
                    <a:srgbClr val="000000"/>
                  </a:solidFill>
                  <a:latin typeface="Arial" panose="020B0604020202020204" pitchFamily="34" charset="0"/>
                </a:endParaRPr>
              </a:p>
            </p:txBody>
          </p:sp>
          <p:sp>
            <p:nvSpPr>
              <p:cNvPr id="199881" name="Rectangle 776"/>
              <p:cNvSpPr>
                <a:spLocks noChangeArrowheads="1"/>
              </p:cNvSpPr>
              <p:nvPr/>
            </p:nvSpPr>
            <p:spPr bwMode="auto">
              <a:xfrm>
                <a:off x="3216" y="2526"/>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54</a:t>
                </a:r>
                <a:endParaRPr lang="en-US" altLang="en-US" sz="1800">
                  <a:solidFill>
                    <a:srgbClr val="000000"/>
                  </a:solidFill>
                  <a:latin typeface="Arial" panose="020B0604020202020204" pitchFamily="34" charset="0"/>
                </a:endParaRPr>
              </a:p>
            </p:txBody>
          </p:sp>
          <p:sp>
            <p:nvSpPr>
              <p:cNvPr id="199882" name="Rectangle 777"/>
              <p:cNvSpPr>
                <a:spLocks noChangeArrowheads="1"/>
              </p:cNvSpPr>
              <p:nvPr/>
            </p:nvSpPr>
            <p:spPr bwMode="auto">
              <a:xfrm>
                <a:off x="3307" y="252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199883" name="Rectangle 778"/>
              <p:cNvSpPr>
                <a:spLocks noChangeArrowheads="1"/>
              </p:cNvSpPr>
              <p:nvPr/>
            </p:nvSpPr>
            <p:spPr bwMode="auto">
              <a:xfrm>
                <a:off x="3529" y="2534"/>
                <a:ext cx="900"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84" name="Rectangle 779"/>
              <p:cNvSpPr>
                <a:spLocks noChangeArrowheads="1"/>
              </p:cNvSpPr>
              <p:nvPr/>
            </p:nvSpPr>
            <p:spPr bwMode="auto">
              <a:xfrm>
                <a:off x="3574" y="2534"/>
                <a:ext cx="80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85" name="Rectangle 780"/>
              <p:cNvSpPr>
                <a:spLocks noChangeArrowheads="1"/>
              </p:cNvSpPr>
              <p:nvPr/>
            </p:nvSpPr>
            <p:spPr bwMode="auto">
              <a:xfrm>
                <a:off x="3770" y="2526"/>
                <a:ext cx="48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Not Taken</a:t>
                </a:r>
                <a:endParaRPr lang="en-US" altLang="en-US" sz="1800">
                  <a:solidFill>
                    <a:srgbClr val="000000"/>
                  </a:solidFill>
                  <a:latin typeface="Arial" panose="020B0604020202020204" pitchFamily="34" charset="0"/>
                </a:endParaRPr>
              </a:p>
            </p:txBody>
          </p:sp>
          <p:sp>
            <p:nvSpPr>
              <p:cNvPr id="199886" name="Rectangle 781"/>
              <p:cNvSpPr>
                <a:spLocks noChangeArrowheads="1"/>
              </p:cNvSpPr>
              <p:nvPr/>
            </p:nvSpPr>
            <p:spPr bwMode="auto">
              <a:xfrm>
                <a:off x="4181" y="2526"/>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199887" name="Rectangle 782"/>
              <p:cNvSpPr>
                <a:spLocks noChangeArrowheads="1"/>
              </p:cNvSpPr>
              <p:nvPr/>
            </p:nvSpPr>
            <p:spPr bwMode="auto">
              <a:xfrm>
                <a:off x="366" y="2526"/>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88" name="Rectangle 783"/>
              <p:cNvSpPr>
                <a:spLocks noChangeArrowheads="1"/>
              </p:cNvSpPr>
              <p:nvPr/>
            </p:nvSpPr>
            <p:spPr bwMode="auto">
              <a:xfrm>
                <a:off x="366" y="2526"/>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89" name="Rectangle 784"/>
              <p:cNvSpPr>
                <a:spLocks noChangeArrowheads="1"/>
              </p:cNvSpPr>
              <p:nvPr/>
            </p:nvSpPr>
            <p:spPr bwMode="auto">
              <a:xfrm>
                <a:off x="373" y="2526"/>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90" name="Rectangle 785"/>
              <p:cNvSpPr>
                <a:spLocks noChangeArrowheads="1"/>
              </p:cNvSpPr>
              <p:nvPr/>
            </p:nvSpPr>
            <p:spPr bwMode="auto">
              <a:xfrm>
                <a:off x="816" y="2526"/>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91" name="Rectangle 786"/>
              <p:cNvSpPr>
                <a:spLocks noChangeArrowheads="1"/>
              </p:cNvSpPr>
              <p:nvPr/>
            </p:nvSpPr>
            <p:spPr bwMode="auto">
              <a:xfrm>
                <a:off x="822" y="2526"/>
                <a:ext cx="89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92" name="Rectangle 787"/>
              <p:cNvSpPr>
                <a:spLocks noChangeArrowheads="1"/>
              </p:cNvSpPr>
              <p:nvPr/>
            </p:nvSpPr>
            <p:spPr bwMode="auto">
              <a:xfrm>
                <a:off x="1716" y="2526"/>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93" name="Rectangle 788"/>
              <p:cNvSpPr>
                <a:spLocks noChangeArrowheads="1"/>
              </p:cNvSpPr>
              <p:nvPr/>
            </p:nvSpPr>
            <p:spPr bwMode="auto">
              <a:xfrm>
                <a:off x="1722" y="2526"/>
                <a:ext cx="90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94" name="Rectangle 789"/>
              <p:cNvSpPr>
                <a:spLocks noChangeArrowheads="1"/>
              </p:cNvSpPr>
              <p:nvPr/>
            </p:nvSpPr>
            <p:spPr bwMode="auto">
              <a:xfrm>
                <a:off x="2622" y="2526"/>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95" name="Rectangle 790"/>
              <p:cNvSpPr>
                <a:spLocks noChangeArrowheads="1"/>
              </p:cNvSpPr>
              <p:nvPr/>
            </p:nvSpPr>
            <p:spPr bwMode="auto">
              <a:xfrm>
                <a:off x="2629" y="2526"/>
                <a:ext cx="89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96" name="Rectangle 791"/>
              <p:cNvSpPr>
                <a:spLocks noChangeArrowheads="1"/>
              </p:cNvSpPr>
              <p:nvPr/>
            </p:nvSpPr>
            <p:spPr bwMode="auto">
              <a:xfrm>
                <a:off x="3522" y="2526"/>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97" name="Rectangle 792"/>
              <p:cNvSpPr>
                <a:spLocks noChangeArrowheads="1"/>
              </p:cNvSpPr>
              <p:nvPr/>
            </p:nvSpPr>
            <p:spPr bwMode="auto">
              <a:xfrm>
                <a:off x="3529" y="2526"/>
                <a:ext cx="89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98" name="Rectangle 793"/>
              <p:cNvSpPr>
                <a:spLocks noChangeArrowheads="1"/>
              </p:cNvSpPr>
              <p:nvPr/>
            </p:nvSpPr>
            <p:spPr bwMode="auto">
              <a:xfrm>
                <a:off x="4422" y="2526"/>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99" name="Rectangle 794"/>
              <p:cNvSpPr>
                <a:spLocks noChangeArrowheads="1"/>
              </p:cNvSpPr>
              <p:nvPr/>
            </p:nvSpPr>
            <p:spPr bwMode="auto">
              <a:xfrm>
                <a:off x="4422" y="2526"/>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00" name="Rectangle 795"/>
              <p:cNvSpPr>
                <a:spLocks noChangeArrowheads="1"/>
              </p:cNvSpPr>
              <p:nvPr/>
            </p:nvSpPr>
            <p:spPr bwMode="auto">
              <a:xfrm>
                <a:off x="366" y="2534"/>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01" name="Rectangle 796"/>
              <p:cNvSpPr>
                <a:spLocks noChangeArrowheads="1"/>
              </p:cNvSpPr>
              <p:nvPr/>
            </p:nvSpPr>
            <p:spPr bwMode="auto">
              <a:xfrm>
                <a:off x="816" y="2534"/>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02" name="Rectangle 797"/>
              <p:cNvSpPr>
                <a:spLocks noChangeArrowheads="1"/>
              </p:cNvSpPr>
              <p:nvPr/>
            </p:nvSpPr>
            <p:spPr bwMode="auto">
              <a:xfrm>
                <a:off x="1716" y="2534"/>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03" name="Rectangle 798"/>
              <p:cNvSpPr>
                <a:spLocks noChangeArrowheads="1"/>
              </p:cNvSpPr>
              <p:nvPr/>
            </p:nvSpPr>
            <p:spPr bwMode="auto">
              <a:xfrm>
                <a:off x="2622" y="2534"/>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04" name="Rectangle 799"/>
              <p:cNvSpPr>
                <a:spLocks noChangeArrowheads="1"/>
              </p:cNvSpPr>
              <p:nvPr/>
            </p:nvSpPr>
            <p:spPr bwMode="auto">
              <a:xfrm>
                <a:off x="3522" y="2534"/>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05" name="Rectangle 800"/>
              <p:cNvSpPr>
                <a:spLocks noChangeArrowheads="1"/>
              </p:cNvSpPr>
              <p:nvPr/>
            </p:nvSpPr>
            <p:spPr bwMode="auto">
              <a:xfrm>
                <a:off x="4422" y="2534"/>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06" name="Rectangle 801"/>
              <p:cNvSpPr>
                <a:spLocks noChangeArrowheads="1"/>
              </p:cNvSpPr>
              <p:nvPr/>
            </p:nvSpPr>
            <p:spPr bwMode="auto">
              <a:xfrm>
                <a:off x="822" y="2688"/>
                <a:ext cx="444"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07" name="Rectangle 802"/>
              <p:cNvSpPr>
                <a:spLocks noChangeArrowheads="1"/>
              </p:cNvSpPr>
              <p:nvPr/>
            </p:nvSpPr>
            <p:spPr bwMode="auto">
              <a:xfrm>
                <a:off x="868" y="2688"/>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08" name="Rectangle 803"/>
              <p:cNvSpPr>
                <a:spLocks noChangeArrowheads="1"/>
              </p:cNvSpPr>
              <p:nvPr/>
            </p:nvSpPr>
            <p:spPr bwMode="auto">
              <a:xfrm>
                <a:off x="986" y="2679"/>
                <a:ext cx="17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(n)</a:t>
                </a:r>
                <a:endParaRPr lang="en-US" altLang="en-US" sz="1800">
                  <a:solidFill>
                    <a:srgbClr val="000000"/>
                  </a:solidFill>
                  <a:latin typeface="Arial" panose="020B0604020202020204" pitchFamily="34" charset="0"/>
                </a:endParaRPr>
              </a:p>
            </p:txBody>
          </p:sp>
          <p:sp>
            <p:nvSpPr>
              <p:cNvPr id="199909" name="Rectangle 804"/>
              <p:cNvSpPr>
                <a:spLocks noChangeArrowheads="1"/>
              </p:cNvSpPr>
              <p:nvPr/>
            </p:nvSpPr>
            <p:spPr bwMode="auto">
              <a:xfrm>
                <a:off x="1103" y="267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199910" name="Rectangle 805"/>
              <p:cNvSpPr>
                <a:spLocks noChangeArrowheads="1"/>
              </p:cNvSpPr>
              <p:nvPr/>
            </p:nvSpPr>
            <p:spPr bwMode="auto">
              <a:xfrm>
                <a:off x="1272" y="2688"/>
                <a:ext cx="450"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11" name="Rectangle 806"/>
              <p:cNvSpPr>
                <a:spLocks noChangeArrowheads="1"/>
              </p:cNvSpPr>
              <p:nvPr/>
            </p:nvSpPr>
            <p:spPr bwMode="auto">
              <a:xfrm>
                <a:off x="1318" y="2688"/>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12" name="Rectangle 807"/>
              <p:cNvSpPr>
                <a:spLocks noChangeArrowheads="1"/>
              </p:cNvSpPr>
              <p:nvPr/>
            </p:nvSpPr>
            <p:spPr bwMode="auto">
              <a:xfrm>
                <a:off x="1462" y="2679"/>
                <a:ext cx="13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a:t>
                </a:r>
                <a:endParaRPr lang="en-US" altLang="en-US" sz="1800">
                  <a:solidFill>
                    <a:srgbClr val="000000"/>
                  </a:solidFill>
                  <a:latin typeface="Arial" panose="020B0604020202020204" pitchFamily="34" charset="0"/>
                </a:endParaRPr>
              </a:p>
            </p:txBody>
          </p:sp>
          <p:sp>
            <p:nvSpPr>
              <p:cNvPr id="199913" name="Rectangle 808"/>
              <p:cNvSpPr>
                <a:spLocks noChangeArrowheads="1"/>
              </p:cNvSpPr>
              <p:nvPr/>
            </p:nvSpPr>
            <p:spPr bwMode="auto">
              <a:xfrm>
                <a:off x="1533" y="267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199914" name="Rectangle 809"/>
              <p:cNvSpPr>
                <a:spLocks noChangeArrowheads="1"/>
              </p:cNvSpPr>
              <p:nvPr/>
            </p:nvSpPr>
            <p:spPr bwMode="auto">
              <a:xfrm>
                <a:off x="1722" y="2688"/>
                <a:ext cx="450"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15" name="Rectangle 810"/>
              <p:cNvSpPr>
                <a:spLocks noChangeArrowheads="1"/>
              </p:cNvSpPr>
              <p:nvPr/>
            </p:nvSpPr>
            <p:spPr bwMode="auto">
              <a:xfrm>
                <a:off x="1775" y="2688"/>
                <a:ext cx="352"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16" name="Rectangle 811"/>
              <p:cNvSpPr>
                <a:spLocks noChangeArrowheads="1"/>
              </p:cNvSpPr>
              <p:nvPr/>
            </p:nvSpPr>
            <p:spPr bwMode="auto">
              <a:xfrm>
                <a:off x="1892" y="2679"/>
                <a:ext cx="17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(n)</a:t>
                </a:r>
                <a:endParaRPr lang="en-US" altLang="en-US" sz="1800">
                  <a:solidFill>
                    <a:srgbClr val="000000"/>
                  </a:solidFill>
                  <a:latin typeface="Arial" panose="020B0604020202020204" pitchFamily="34" charset="0"/>
                </a:endParaRPr>
              </a:p>
            </p:txBody>
          </p:sp>
          <p:sp>
            <p:nvSpPr>
              <p:cNvPr id="199917" name="Rectangle 812"/>
              <p:cNvSpPr>
                <a:spLocks noChangeArrowheads="1"/>
              </p:cNvSpPr>
              <p:nvPr/>
            </p:nvSpPr>
            <p:spPr bwMode="auto">
              <a:xfrm>
                <a:off x="2009" y="267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199918" name="Rectangle 813"/>
              <p:cNvSpPr>
                <a:spLocks noChangeArrowheads="1"/>
              </p:cNvSpPr>
              <p:nvPr/>
            </p:nvSpPr>
            <p:spPr bwMode="auto">
              <a:xfrm>
                <a:off x="2172" y="2688"/>
                <a:ext cx="450"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19" name="Rectangle 814"/>
              <p:cNvSpPr>
                <a:spLocks noChangeArrowheads="1"/>
              </p:cNvSpPr>
              <p:nvPr/>
            </p:nvSpPr>
            <p:spPr bwMode="auto">
              <a:xfrm>
                <a:off x="2224" y="2688"/>
                <a:ext cx="353"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20" name="Rectangle 815"/>
              <p:cNvSpPr>
                <a:spLocks noChangeArrowheads="1"/>
              </p:cNvSpPr>
              <p:nvPr/>
            </p:nvSpPr>
            <p:spPr bwMode="auto">
              <a:xfrm>
                <a:off x="2368" y="2679"/>
                <a:ext cx="13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a:t>
                </a:r>
                <a:endParaRPr lang="en-US" altLang="en-US" sz="1800">
                  <a:solidFill>
                    <a:srgbClr val="000000"/>
                  </a:solidFill>
                  <a:latin typeface="Arial" panose="020B0604020202020204" pitchFamily="34" charset="0"/>
                </a:endParaRPr>
              </a:p>
            </p:txBody>
          </p:sp>
          <p:sp>
            <p:nvSpPr>
              <p:cNvPr id="199921" name="Rectangle 816"/>
              <p:cNvSpPr>
                <a:spLocks noChangeArrowheads="1"/>
              </p:cNvSpPr>
              <p:nvPr/>
            </p:nvSpPr>
            <p:spPr bwMode="auto">
              <a:xfrm>
                <a:off x="2440" y="267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199922" name="Rectangle 817"/>
              <p:cNvSpPr>
                <a:spLocks noChangeArrowheads="1"/>
              </p:cNvSpPr>
              <p:nvPr/>
            </p:nvSpPr>
            <p:spPr bwMode="auto">
              <a:xfrm>
                <a:off x="2629" y="2688"/>
                <a:ext cx="443"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23" name="Rectangle 818"/>
              <p:cNvSpPr>
                <a:spLocks noChangeArrowheads="1"/>
              </p:cNvSpPr>
              <p:nvPr/>
            </p:nvSpPr>
            <p:spPr bwMode="auto">
              <a:xfrm>
                <a:off x="2674" y="2688"/>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24" name="Rectangle 819"/>
              <p:cNvSpPr>
                <a:spLocks noChangeArrowheads="1"/>
              </p:cNvSpPr>
              <p:nvPr/>
            </p:nvSpPr>
            <p:spPr bwMode="auto">
              <a:xfrm>
                <a:off x="2792" y="2679"/>
                <a:ext cx="17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(n)</a:t>
                </a:r>
                <a:endParaRPr lang="en-US" altLang="en-US" sz="1800">
                  <a:solidFill>
                    <a:srgbClr val="000000"/>
                  </a:solidFill>
                  <a:latin typeface="Arial" panose="020B0604020202020204" pitchFamily="34" charset="0"/>
                </a:endParaRPr>
              </a:p>
            </p:txBody>
          </p:sp>
          <p:sp>
            <p:nvSpPr>
              <p:cNvPr id="199925" name="Rectangle 820"/>
              <p:cNvSpPr>
                <a:spLocks noChangeArrowheads="1"/>
              </p:cNvSpPr>
              <p:nvPr/>
            </p:nvSpPr>
            <p:spPr bwMode="auto">
              <a:xfrm>
                <a:off x="2909" y="267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199926" name="Rectangle 821"/>
              <p:cNvSpPr>
                <a:spLocks noChangeArrowheads="1"/>
              </p:cNvSpPr>
              <p:nvPr/>
            </p:nvSpPr>
            <p:spPr bwMode="auto">
              <a:xfrm>
                <a:off x="3079" y="2688"/>
                <a:ext cx="443"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27" name="Rectangle 822"/>
              <p:cNvSpPr>
                <a:spLocks noChangeArrowheads="1"/>
              </p:cNvSpPr>
              <p:nvPr/>
            </p:nvSpPr>
            <p:spPr bwMode="auto">
              <a:xfrm>
                <a:off x="3124" y="2688"/>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28" name="Rectangle 823"/>
              <p:cNvSpPr>
                <a:spLocks noChangeArrowheads="1"/>
              </p:cNvSpPr>
              <p:nvPr/>
            </p:nvSpPr>
            <p:spPr bwMode="auto">
              <a:xfrm>
                <a:off x="3268" y="2679"/>
                <a:ext cx="13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a:t>
                </a:r>
                <a:endParaRPr lang="en-US" altLang="en-US" sz="1800">
                  <a:solidFill>
                    <a:srgbClr val="000000"/>
                  </a:solidFill>
                  <a:latin typeface="Arial" panose="020B0604020202020204" pitchFamily="34" charset="0"/>
                </a:endParaRPr>
              </a:p>
            </p:txBody>
          </p:sp>
          <p:sp>
            <p:nvSpPr>
              <p:cNvPr id="199929" name="Rectangle 824"/>
              <p:cNvSpPr>
                <a:spLocks noChangeArrowheads="1"/>
              </p:cNvSpPr>
              <p:nvPr/>
            </p:nvSpPr>
            <p:spPr bwMode="auto">
              <a:xfrm>
                <a:off x="3340" y="267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199930" name="Rectangle 825"/>
              <p:cNvSpPr>
                <a:spLocks noChangeArrowheads="1"/>
              </p:cNvSpPr>
              <p:nvPr/>
            </p:nvSpPr>
            <p:spPr bwMode="auto">
              <a:xfrm>
                <a:off x="3529" y="2688"/>
                <a:ext cx="443"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31" name="Rectangle 826"/>
              <p:cNvSpPr>
                <a:spLocks noChangeArrowheads="1"/>
              </p:cNvSpPr>
              <p:nvPr/>
            </p:nvSpPr>
            <p:spPr bwMode="auto">
              <a:xfrm>
                <a:off x="3574" y="2688"/>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32" name="Rectangle 827"/>
              <p:cNvSpPr>
                <a:spLocks noChangeArrowheads="1"/>
              </p:cNvSpPr>
              <p:nvPr/>
            </p:nvSpPr>
            <p:spPr bwMode="auto">
              <a:xfrm>
                <a:off x="3692" y="2679"/>
                <a:ext cx="17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(n)</a:t>
                </a:r>
                <a:endParaRPr lang="en-US" altLang="en-US" sz="1800">
                  <a:solidFill>
                    <a:srgbClr val="000000"/>
                  </a:solidFill>
                  <a:latin typeface="Arial" panose="020B0604020202020204" pitchFamily="34" charset="0"/>
                </a:endParaRPr>
              </a:p>
            </p:txBody>
          </p:sp>
          <p:sp>
            <p:nvSpPr>
              <p:cNvPr id="199933" name="Rectangle 828"/>
              <p:cNvSpPr>
                <a:spLocks noChangeArrowheads="1"/>
              </p:cNvSpPr>
              <p:nvPr/>
            </p:nvSpPr>
            <p:spPr bwMode="auto">
              <a:xfrm>
                <a:off x="3809" y="267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199934" name="Rectangle 829"/>
              <p:cNvSpPr>
                <a:spLocks noChangeArrowheads="1"/>
              </p:cNvSpPr>
              <p:nvPr/>
            </p:nvSpPr>
            <p:spPr bwMode="auto">
              <a:xfrm>
                <a:off x="3979" y="2688"/>
                <a:ext cx="450"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35" name="Rectangle 830"/>
              <p:cNvSpPr>
                <a:spLocks noChangeArrowheads="1"/>
              </p:cNvSpPr>
              <p:nvPr/>
            </p:nvSpPr>
            <p:spPr bwMode="auto">
              <a:xfrm>
                <a:off x="4024" y="2688"/>
                <a:ext cx="359" cy="14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36" name="Rectangle 831"/>
              <p:cNvSpPr>
                <a:spLocks noChangeArrowheads="1"/>
              </p:cNvSpPr>
              <p:nvPr/>
            </p:nvSpPr>
            <p:spPr bwMode="auto">
              <a:xfrm>
                <a:off x="4168" y="2679"/>
                <a:ext cx="13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a:t>
                </a:r>
                <a:endParaRPr lang="en-US" altLang="en-US" sz="1800">
                  <a:solidFill>
                    <a:srgbClr val="000000"/>
                  </a:solidFill>
                  <a:latin typeface="Arial" panose="020B0604020202020204" pitchFamily="34" charset="0"/>
                </a:endParaRPr>
              </a:p>
            </p:txBody>
          </p:sp>
          <p:sp>
            <p:nvSpPr>
              <p:cNvPr id="199937" name="Rectangle 832"/>
              <p:cNvSpPr>
                <a:spLocks noChangeArrowheads="1"/>
              </p:cNvSpPr>
              <p:nvPr/>
            </p:nvSpPr>
            <p:spPr bwMode="auto">
              <a:xfrm>
                <a:off x="4239" y="2679"/>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FFFFFF"/>
                    </a:solidFill>
                  </a:rPr>
                  <a:t> </a:t>
                </a:r>
                <a:endParaRPr lang="en-US" altLang="en-US" sz="1800">
                  <a:solidFill>
                    <a:srgbClr val="000000"/>
                  </a:solidFill>
                  <a:latin typeface="Arial" panose="020B0604020202020204" pitchFamily="34" charset="0"/>
                </a:endParaRPr>
              </a:p>
            </p:txBody>
          </p:sp>
          <p:sp>
            <p:nvSpPr>
              <p:cNvPr id="199938" name="Rectangle 833"/>
              <p:cNvSpPr>
                <a:spLocks noChangeArrowheads="1"/>
              </p:cNvSpPr>
              <p:nvPr/>
            </p:nvSpPr>
            <p:spPr bwMode="auto">
              <a:xfrm>
                <a:off x="366" y="2679"/>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39" name="Rectangle 834"/>
              <p:cNvSpPr>
                <a:spLocks noChangeArrowheads="1"/>
              </p:cNvSpPr>
              <p:nvPr/>
            </p:nvSpPr>
            <p:spPr bwMode="auto">
              <a:xfrm>
                <a:off x="816" y="2679"/>
                <a:ext cx="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40" name="Rectangle 835"/>
              <p:cNvSpPr>
                <a:spLocks noChangeArrowheads="1"/>
              </p:cNvSpPr>
              <p:nvPr/>
            </p:nvSpPr>
            <p:spPr bwMode="auto">
              <a:xfrm>
                <a:off x="822" y="2679"/>
                <a:ext cx="44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41" name="Rectangle 836"/>
              <p:cNvSpPr>
                <a:spLocks noChangeArrowheads="1"/>
              </p:cNvSpPr>
              <p:nvPr/>
            </p:nvSpPr>
            <p:spPr bwMode="auto">
              <a:xfrm>
                <a:off x="1266" y="2679"/>
                <a:ext cx="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42" name="Rectangle 837"/>
              <p:cNvSpPr>
                <a:spLocks noChangeArrowheads="1"/>
              </p:cNvSpPr>
              <p:nvPr/>
            </p:nvSpPr>
            <p:spPr bwMode="auto">
              <a:xfrm>
                <a:off x="1272" y="2679"/>
                <a:ext cx="44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43" name="Rectangle 838"/>
              <p:cNvSpPr>
                <a:spLocks noChangeArrowheads="1"/>
              </p:cNvSpPr>
              <p:nvPr/>
            </p:nvSpPr>
            <p:spPr bwMode="auto">
              <a:xfrm>
                <a:off x="1716" y="2679"/>
                <a:ext cx="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44" name="Rectangle 839"/>
              <p:cNvSpPr>
                <a:spLocks noChangeArrowheads="1"/>
              </p:cNvSpPr>
              <p:nvPr/>
            </p:nvSpPr>
            <p:spPr bwMode="auto">
              <a:xfrm>
                <a:off x="1722" y="2679"/>
                <a:ext cx="444"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45" name="Rectangle 840"/>
              <p:cNvSpPr>
                <a:spLocks noChangeArrowheads="1"/>
              </p:cNvSpPr>
              <p:nvPr/>
            </p:nvSpPr>
            <p:spPr bwMode="auto">
              <a:xfrm>
                <a:off x="2166" y="2679"/>
                <a:ext cx="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46" name="Rectangle 841"/>
              <p:cNvSpPr>
                <a:spLocks noChangeArrowheads="1"/>
              </p:cNvSpPr>
              <p:nvPr/>
            </p:nvSpPr>
            <p:spPr bwMode="auto">
              <a:xfrm>
                <a:off x="2172" y="2679"/>
                <a:ext cx="45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47" name="Rectangle 842"/>
              <p:cNvSpPr>
                <a:spLocks noChangeArrowheads="1"/>
              </p:cNvSpPr>
              <p:nvPr/>
            </p:nvSpPr>
            <p:spPr bwMode="auto">
              <a:xfrm>
                <a:off x="2622" y="2679"/>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48" name="Rectangle 843"/>
              <p:cNvSpPr>
                <a:spLocks noChangeArrowheads="1"/>
              </p:cNvSpPr>
              <p:nvPr/>
            </p:nvSpPr>
            <p:spPr bwMode="auto">
              <a:xfrm>
                <a:off x="2629" y="2679"/>
                <a:ext cx="44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49" name="Rectangle 844"/>
              <p:cNvSpPr>
                <a:spLocks noChangeArrowheads="1"/>
              </p:cNvSpPr>
              <p:nvPr/>
            </p:nvSpPr>
            <p:spPr bwMode="auto">
              <a:xfrm>
                <a:off x="3072" y="2679"/>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50" name="Rectangle 845"/>
              <p:cNvSpPr>
                <a:spLocks noChangeArrowheads="1"/>
              </p:cNvSpPr>
              <p:nvPr/>
            </p:nvSpPr>
            <p:spPr bwMode="auto">
              <a:xfrm>
                <a:off x="3079" y="2679"/>
                <a:ext cx="44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51" name="Rectangle 846"/>
              <p:cNvSpPr>
                <a:spLocks noChangeArrowheads="1"/>
              </p:cNvSpPr>
              <p:nvPr/>
            </p:nvSpPr>
            <p:spPr bwMode="auto">
              <a:xfrm>
                <a:off x="3522" y="2679"/>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52" name="Rectangle 847"/>
              <p:cNvSpPr>
                <a:spLocks noChangeArrowheads="1"/>
              </p:cNvSpPr>
              <p:nvPr/>
            </p:nvSpPr>
            <p:spPr bwMode="auto">
              <a:xfrm>
                <a:off x="3529" y="2679"/>
                <a:ext cx="44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53" name="Rectangle 848"/>
              <p:cNvSpPr>
                <a:spLocks noChangeArrowheads="1"/>
              </p:cNvSpPr>
              <p:nvPr/>
            </p:nvSpPr>
            <p:spPr bwMode="auto">
              <a:xfrm>
                <a:off x="3972" y="2679"/>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54" name="Rectangle 849"/>
              <p:cNvSpPr>
                <a:spLocks noChangeArrowheads="1"/>
              </p:cNvSpPr>
              <p:nvPr/>
            </p:nvSpPr>
            <p:spPr bwMode="auto">
              <a:xfrm>
                <a:off x="3979" y="2679"/>
                <a:ext cx="44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55" name="Rectangle 850"/>
              <p:cNvSpPr>
                <a:spLocks noChangeArrowheads="1"/>
              </p:cNvSpPr>
              <p:nvPr/>
            </p:nvSpPr>
            <p:spPr bwMode="auto">
              <a:xfrm>
                <a:off x="4422" y="2679"/>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56" name="Rectangle 851"/>
              <p:cNvSpPr>
                <a:spLocks noChangeArrowheads="1"/>
              </p:cNvSpPr>
              <p:nvPr/>
            </p:nvSpPr>
            <p:spPr bwMode="auto">
              <a:xfrm>
                <a:off x="366" y="2688"/>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57" name="Rectangle 852"/>
              <p:cNvSpPr>
                <a:spLocks noChangeArrowheads="1"/>
              </p:cNvSpPr>
              <p:nvPr/>
            </p:nvSpPr>
            <p:spPr bwMode="auto">
              <a:xfrm>
                <a:off x="816" y="2688"/>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58" name="Rectangle 853"/>
              <p:cNvSpPr>
                <a:spLocks noChangeArrowheads="1"/>
              </p:cNvSpPr>
              <p:nvPr/>
            </p:nvSpPr>
            <p:spPr bwMode="auto">
              <a:xfrm>
                <a:off x="1266" y="2688"/>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59" name="Rectangle 854"/>
              <p:cNvSpPr>
                <a:spLocks noChangeArrowheads="1"/>
              </p:cNvSpPr>
              <p:nvPr/>
            </p:nvSpPr>
            <p:spPr bwMode="auto">
              <a:xfrm>
                <a:off x="1716" y="2688"/>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60" name="Rectangle 855"/>
              <p:cNvSpPr>
                <a:spLocks noChangeArrowheads="1"/>
              </p:cNvSpPr>
              <p:nvPr/>
            </p:nvSpPr>
            <p:spPr bwMode="auto">
              <a:xfrm>
                <a:off x="2166" y="2688"/>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61" name="Rectangle 856"/>
              <p:cNvSpPr>
                <a:spLocks noChangeArrowheads="1"/>
              </p:cNvSpPr>
              <p:nvPr/>
            </p:nvSpPr>
            <p:spPr bwMode="auto">
              <a:xfrm>
                <a:off x="2622" y="2688"/>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62" name="Rectangle 857"/>
              <p:cNvSpPr>
                <a:spLocks noChangeArrowheads="1"/>
              </p:cNvSpPr>
              <p:nvPr/>
            </p:nvSpPr>
            <p:spPr bwMode="auto">
              <a:xfrm>
                <a:off x="3072" y="2688"/>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63" name="Rectangle 858"/>
              <p:cNvSpPr>
                <a:spLocks noChangeArrowheads="1"/>
              </p:cNvSpPr>
              <p:nvPr/>
            </p:nvSpPr>
            <p:spPr bwMode="auto">
              <a:xfrm>
                <a:off x="3522" y="2688"/>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64" name="Rectangle 859"/>
              <p:cNvSpPr>
                <a:spLocks noChangeArrowheads="1"/>
              </p:cNvSpPr>
              <p:nvPr/>
            </p:nvSpPr>
            <p:spPr bwMode="auto">
              <a:xfrm>
                <a:off x="3972" y="2688"/>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65" name="Rectangle 860"/>
              <p:cNvSpPr>
                <a:spLocks noChangeArrowheads="1"/>
              </p:cNvSpPr>
              <p:nvPr/>
            </p:nvSpPr>
            <p:spPr bwMode="auto">
              <a:xfrm>
                <a:off x="4422" y="2688"/>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66" name="Rectangle 861"/>
              <p:cNvSpPr>
                <a:spLocks noChangeArrowheads="1"/>
              </p:cNvSpPr>
              <p:nvPr/>
            </p:nvSpPr>
            <p:spPr bwMode="auto">
              <a:xfrm>
                <a:off x="490" y="2841"/>
                <a:ext cx="2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Math</a:t>
                </a:r>
                <a:endParaRPr lang="en-US" altLang="en-US" sz="1800">
                  <a:solidFill>
                    <a:srgbClr val="000000"/>
                  </a:solidFill>
                  <a:latin typeface="Arial" panose="020B0604020202020204" pitchFamily="34" charset="0"/>
                </a:endParaRPr>
              </a:p>
            </p:txBody>
          </p:sp>
          <p:sp>
            <p:nvSpPr>
              <p:cNvPr id="199967" name="Rectangle 862"/>
              <p:cNvSpPr>
                <a:spLocks noChangeArrowheads="1"/>
              </p:cNvSpPr>
              <p:nvPr/>
            </p:nvSpPr>
            <p:spPr bwMode="auto">
              <a:xfrm>
                <a:off x="699" y="284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968" name="Rectangle 863"/>
              <p:cNvSpPr>
                <a:spLocks noChangeArrowheads="1"/>
              </p:cNvSpPr>
              <p:nvPr/>
            </p:nvSpPr>
            <p:spPr bwMode="auto">
              <a:xfrm>
                <a:off x="979" y="2841"/>
                <a:ext cx="20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115</a:t>
                </a:r>
                <a:endParaRPr lang="en-US" altLang="en-US" sz="1800">
                  <a:solidFill>
                    <a:srgbClr val="000000"/>
                  </a:solidFill>
                  <a:latin typeface="Arial" panose="020B0604020202020204" pitchFamily="34" charset="0"/>
                </a:endParaRPr>
              </a:p>
            </p:txBody>
          </p:sp>
          <p:sp>
            <p:nvSpPr>
              <p:cNvPr id="199969" name="Rectangle 864"/>
              <p:cNvSpPr>
                <a:spLocks noChangeArrowheads="1"/>
              </p:cNvSpPr>
              <p:nvPr/>
            </p:nvSpPr>
            <p:spPr bwMode="auto">
              <a:xfrm>
                <a:off x="1116" y="284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970" name="Rectangle 865"/>
              <p:cNvSpPr>
                <a:spLocks noChangeArrowheads="1"/>
              </p:cNvSpPr>
              <p:nvPr/>
            </p:nvSpPr>
            <p:spPr bwMode="auto">
              <a:xfrm>
                <a:off x="1377" y="2841"/>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73.2%</a:t>
                </a:r>
                <a:endParaRPr lang="en-US" altLang="en-US" sz="1800">
                  <a:solidFill>
                    <a:srgbClr val="000000"/>
                  </a:solidFill>
                  <a:latin typeface="Arial" panose="020B0604020202020204" pitchFamily="34" charset="0"/>
                </a:endParaRPr>
              </a:p>
            </p:txBody>
          </p:sp>
          <p:sp>
            <p:nvSpPr>
              <p:cNvPr id="199971" name="Rectangle 866"/>
              <p:cNvSpPr>
                <a:spLocks noChangeArrowheads="1"/>
              </p:cNvSpPr>
              <p:nvPr/>
            </p:nvSpPr>
            <p:spPr bwMode="auto">
              <a:xfrm>
                <a:off x="1612" y="284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972" name="Rectangle 867"/>
              <p:cNvSpPr>
                <a:spLocks noChangeArrowheads="1"/>
              </p:cNvSpPr>
              <p:nvPr/>
            </p:nvSpPr>
            <p:spPr bwMode="auto">
              <a:xfrm>
                <a:off x="1905" y="2841"/>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27</a:t>
                </a:r>
                <a:endParaRPr lang="en-US" altLang="en-US" sz="1800">
                  <a:solidFill>
                    <a:srgbClr val="000000"/>
                  </a:solidFill>
                  <a:latin typeface="Arial" panose="020B0604020202020204" pitchFamily="34" charset="0"/>
                </a:endParaRPr>
              </a:p>
            </p:txBody>
          </p:sp>
          <p:sp>
            <p:nvSpPr>
              <p:cNvPr id="199973" name="Rectangle 868"/>
              <p:cNvSpPr>
                <a:spLocks noChangeArrowheads="1"/>
              </p:cNvSpPr>
              <p:nvPr/>
            </p:nvSpPr>
            <p:spPr bwMode="auto">
              <a:xfrm>
                <a:off x="1996" y="284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974" name="Rectangle 869"/>
              <p:cNvSpPr>
                <a:spLocks noChangeArrowheads="1"/>
              </p:cNvSpPr>
              <p:nvPr/>
            </p:nvSpPr>
            <p:spPr bwMode="auto">
              <a:xfrm>
                <a:off x="2283" y="2841"/>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17.2%</a:t>
                </a:r>
                <a:endParaRPr lang="en-US" altLang="en-US" sz="1800">
                  <a:solidFill>
                    <a:srgbClr val="000000"/>
                  </a:solidFill>
                  <a:latin typeface="Arial" panose="020B0604020202020204" pitchFamily="34" charset="0"/>
                </a:endParaRPr>
              </a:p>
            </p:txBody>
          </p:sp>
          <p:sp>
            <p:nvSpPr>
              <p:cNvPr id="199975" name="Rectangle 870"/>
              <p:cNvSpPr>
                <a:spLocks noChangeArrowheads="1"/>
              </p:cNvSpPr>
              <p:nvPr/>
            </p:nvSpPr>
            <p:spPr bwMode="auto">
              <a:xfrm>
                <a:off x="2518" y="284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976" name="Rectangle 871"/>
              <p:cNvSpPr>
                <a:spLocks noChangeArrowheads="1"/>
              </p:cNvSpPr>
              <p:nvPr/>
            </p:nvSpPr>
            <p:spPr bwMode="auto">
              <a:xfrm>
                <a:off x="2805" y="2841"/>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12</a:t>
                </a:r>
                <a:endParaRPr lang="en-US" altLang="en-US" sz="1800">
                  <a:solidFill>
                    <a:srgbClr val="000000"/>
                  </a:solidFill>
                  <a:latin typeface="Arial" panose="020B0604020202020204" pitchFamily="34" charset="0"/>
                </a:endParaRPr>
              </a:p>
            </p:txBody>
          </p:sp>
          <p:sp>
            <p:nvSpPr>
              <p:cNvPr id="199977" name="Rectangle 872"/>
              <p:cNvSpPr>
                <a:spLocks noChangeArrowheads="1"/>
              </p:cNvSpPr>
              <p:nvPr/>
            </p:nvSpPr>
            <p:spPr bwMode="auto">
              <a:xfrm>
                <a:off x="2896" y="284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978" name="Rectangle 873"/>
              <p:cNvSpPr>
                <a:spLocks noChangeArrowheads="1"/>
              </p:cNvSpPr>
              <p:nvPr/>
            </p:nvSpPr>
            <p:spPr bwMode="auto">
              <a:xfrm>
                <a:off x="3209" y="2841"/>
                <a:ext cx="26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7.6%</a:t>
                </a:r>
                <a:endParaRPr lang="en-US" altLang="en-US" sz="1800">
                  <a:solidFill>
                    <a:srgbClr val="000000"/>
                  </a:solidFill>
                  <a:latin typeface="Arial" panose="020B0604020202020204" pitchFamily="34" charset="0"/>
                </a:endParaRPr>
              </a:p>
            </p:txBody>
          </p:sp>
          <p:sp>
            <p:nvSpPr>
              <p:cNvPr id="199979" name="Rectangle 874"/>
              <p:cNvSpPr>
                <a:spLocks noChangeArrowheads="1"/>
              </p:cNvSpPr>
              <p:nvPr/>
            </p:nvSpPr>
            <p:spPr bwMode="auto">
              <a:xfrm>
                <a:off x="3398" y="284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980" name="Rectangle 875"/>
              <p:cNvSpPr>
                <a:spLocks noChangeArrowheads="1"/>
              </p:cNvSpPr>
              <p:nvPr/>
            </p:nvSpPr>
            <p:spPr bwMode="auto">
              <a:xfrm>
                <a:off x="3731" y="2841"/>
                <a:ext cx="10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3</a:t>
                </a:r>
                <a:endParaRPr lang="en-US" altLang="en-US" sz="1800">
                  <a:solidFill>
                    <a:srgbClr val="000000"/>
                  </a:solidFill>
                  <a:latin typeface="Arial" panose="020B0604020202020204" pitchFamily="34" charset="0"/>
                </a:endParaRPr>
              </a:p>
            </p:txBody>
          </p:sp>
          <p:sp>
            <p:nvSpPr>
              <p:cNvPr id="199981" name="Rectangle 876"/>
              <p:cNvSpPr>
                <a:spLocks noChangeArrowheads="1"/>
              </p:cNvSpPr>
              <p:nvPr/>
            </p:nvSpPr>
            <p:spPr bwMode="auto">
              <a:xfrm>
                <a:off x="3776" y="284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982" name="Rectangle 877"/>
              <p:cNvSpPr>
                <a:spLocks noChangeArrowheads="1"/>
              </p:cNvSpPr>
              <p:nvPr/>
            </p:nvSpPr>
            <p:spPr bwMode="auto">
              <a:xfrm>
                <a:off x="4109" y="2841"/>
                <a:ext cx="26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1.9%</a:t>
                </a:r>
                <a:endParaRPr lang="en-US" altLang="en-US" sz="1800">
                  <a:solidFill>
                    <a:srgbClr val="000000"/>
                  </a:solidFill>
                  <a:latin typeface="Arial" panose="020B0604020202020204" pitchFamily="34" charset="0"/>
                </a:endParaRPr>
              </a:p>
            </p:txBody>
          </p:sp>
          <p:sp>
            <p:nvSpPr>
              <p:cNvPr id="199983" name="Rectangle 878"/>
              <p:cNvSpPr>
                <a:spLocks noChangeArrowheads="1"/>
              </p:cNvSpPr>
              <p:nvPr/>
            </p:nvSpPr>
            <p:spPr bwMode="auto">
              <a:xfrm>
                <a:off x="4298" y="284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984" name="Rectangle 879"/>
              <p:cNvSpPr>
                <a:spLocks noChangeArrowheads="1"/>
              </p:cNvSpPr>
              <p:nvPr/>
            </p:nvSpPr>
            <p:spPr bwMode="auto">
              <a:xfrm>
                <a:off x="366" y="2833"/>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85" name="Rectangle 880"/>
              <p:cNvSpPr>
                <a:spLocks noChangeArrowheads="1"/>
              </p:cNvSpPr>
              <p:nvPr/>
            </p:nvSpPr>
            <p:spPr bwMode="auto">
              <a:xfrm>
                <a:off x="373" y="2833"/>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86" name="Rectangle 881"/>
              <p:cNvSpPr>
                <a:spLocks noChangeArrowheads="1"/>
              </p:cNvSpPr>
              <p:nvPr/>
            </p:nvSpPr>
            <p:spPr bwMode="auto">
              <a:xfrm>
                <a:off x="816" y="2833"/>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87" name="Rectangle 882"/>
              <p:cNvSpPr>
                <a:spLocks noChangeArrowheads="1"/>
              </p:cNvSpPr>
              <p:nvPr/>
            </p:nvSpPr>
            <p:spPr bwMode="auto">
              <a:xfrm>
                <a:off x="822" y="2833"/>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88" name="Rectangle 883"/>
              <p:cNvSpPr>
                <a:spLocks noChangeArrowheads="1"/>
              </p:cNvSpPr>
              <p:nvPr/>
            </p:nvSpPr>
            <p:spPr bwMode="auto">
              <a:xfrm>
                <a:off x="1266" y="2833"/>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89" name="Rectangle 884"/>
              <p:cNvSpPr>
                <a:spLocks noChangeArrowheads="1"/>
              </p:cNvSpPr>
              <p:nvPr/>
            </p:nvSpPr>
            <p:spPr bwMode="auto">
              <a:xfrm>
                <a:off x="1272" y="2833"/>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90" name="Rectangle 885"/>
              <p:cNvSpPr>
                <a:spLocks noChangeArrowheads="1"/>
              </p:cNvSpPr>
              <p:nvPr/>
            </p:nvSpPr>
            <p:spPr bwMode="auto">
              <a:xfrm>
                <a:off x="1716" y="2833"/>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91" name="Rectangle 886"/>
              <p:cNvSpPr>
                <a:spLocks noChangeArrowheads="1"/>
              </p:cNvSpPr>
              <p:nvPr/>
            </p:nvSpPr>
            <p:spPr bwMode="auto">
              <a:xfrm>
                <a:off x="1722" y="2833"/>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92" name="Rectangle 887"/>
              <p:cNvSpPr>
                <a:spLocks noChangeArrowheads="1"/>
              </p:cNvSpPr>
              <p:nvPr/>
            </p:nvSpPr>
            <p:spPr bwMode="auto">
              <a:xfrm>
                <a:off x="2166" y="2833"/>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93" name="Rectangle 888"/>
              <p:cNvSpPr>
                <a:spLocks noChangeArrowheads="1"/>
              </p:cNvSpPr>
              <p:nvPr/>
            </p:nvSpPr>
            <p:spPr bwMode="auto">
              <a:xfrm>
                <a:off x="2172" y="2833"/>
                <a:ext cx="45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94" name="Rectangle 889"/>
              <p:cNvSpPr>
                <a:spLocks noChangeArrowheads="1"/>
              </p:cNvSpPr>
              <p:nvPr/>
            </p:nvSpPr>
            <p:spPr bwMode="auto">
              <a:xfrm>
                <a:off x="2622" y="2833"/>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95" name="Rectangle 890"/>
              <p:cNvSpPr>
                <a:spLocks noChangeArrowheads="1"/>
              </p:cNvSpPr>
              <p:nvPr/>
            </p:nvSpPr>
            <p:spPr bwMode="auto">
              <a:xfrm>
                <a:off x="2629" y="2833"/>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96" name="Rectangle 891"/>
              <p:cNvSpPr>
                <a:spLocks noChangeArrowheads="1"/>
              </p:cNvSpPr>
              <p:nvPr/>
            </p:nvSpPr>
            <p:spPr bwMode="auto">
              <a:xfrm>
                <a:off x="3072" y="2833"/>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97" name="Rectangle 892"/>
              <p:cNvSpPr>
                <a:spLocks noChangeArrowheads="1"/>
              </p:cNvSpPr>
              <p:nvPr/>
            </p:nvSpPr>
            <p:spPr bwMode="auto">
              <a:xfrm>
                <a:off x="3079" y="2833"/>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98" name="Rectangle 893"/>
              <p:cNvSpPr>
                <a:spLocks noChangeArrowheads="1"/>
              </p:cNvSpPr>
              <p:nvPr/>
            </p:nvSpPr>
            <p:spPr bwMode="auto">
              <a:xfrm>
                <a:off x="3522" y="2833"/>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999" name="Rectangle 894"/>
              <p:cNvSpPr>
                <a:spLocks noChangeArrowheads="1"/>
              </p:cNvSpPr>
              <p:nvPr/>
            </p:nvSpPr>
            <p:spPr bwMode="auto">
              <a:xfrm>
                <a:off x="3529" y="2833"/>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00" name="Rectangle 895"/>
              <p:cNvSpPr>
                <a:spLocks noChangeArrowheads="1"/>
              </p:cNvSpPr>
              <p:nvPr/>
            </p:nvSpPr>
            <p:spPr bwMode="auto">
              <a:xfrm>
                <a:off x="3972" y="2833"/>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01" name="Rectangle 896"/>
              <p:cNvSpPr>
                <a:spLocks noChangeArrowheads="1"/>
              </p:cNvSpPr>
              <p:nvPr/>
            </p:nvSpPr>
            <p:spPr bwMode="auto">
              <a:xfrm>
                <a:off x="3979" y="2833"/>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02" name="Rectangle 897"/>
              <p:cNvSpPr>
                <a:spLocks noChangeArrowheads="1"/>
              </p:cNvSpPr>
              <p:nvPr/>
            </p:nvSpPr>
            <p:spPr bwMode="auto">
              <a:xfrm>
                <a:off x="4422" y="2833"/>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03" name="Rectangle 898"/>
              <p:cNvSpPr>
                <a:spLocks noChangeArrowheads="1"/>
              </p:cNvSpPr>
              <p:nvPr/>
            </p:nvSpPr>
            <p:spPr bwMode="auto">
              <a:xfrm>
                <a:off x="366" y="2841"/>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04" name="Rectangle 899"/>
              <p:cNvSpPr>
                <a:spLocks noChangeArrowheads="1"/>
              </p:cNvSpPr>
              <p:nvPr/>
            </p:nvSpPr>
            <p:spPr bwMode="auto">
              <a:xfrm>
                <a:off x="816" y="2841"/>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05" name="Rectangle 900"/>
              <p:cNvSpPr>
                <a:spLocks noChangeArrowheads="1"/>
              </p:cNvSpPr>
              <p:nvPr/>
            </p:nvSpPr>
            <p:spPr bwMode="auto">
              <a:xfrm>
                <a:off x="1266" y="2841"/>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06" name="Rectangle 901"/>
              <p:cNvSpPr>
                <a:spLocks noChangeArrowheads="1"/>
              </p:cNvSpPr>
              <p:nvPr/>
            </p:nvSpPr>
            <p:spPr bwMode="auto">
              <a:xfrm>
                <a:off x="1716" y="2841"/>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07" name="Rectangle 902"/>
              <p:cNvSpPr>
                <a:spLocks noChangeArrowheads="1"/>
              </p:cNvSpPr>
              <p:nvPr/>
            </p:nvSpPr>
            <p:spPr bwMode="auto">
              <a:xfrm>
                <a:off x="2166" y="2841"/>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08" name="Rectangle 903"/>
              <p:cNvSpPr>
                <a:spLocks noChangeArrowheads="1"/>
              </p:cNvSpPr>
              <p:nvPr/>
            </p:nvSpPr>
            <p:spPr bwMode="auto">
              <a:xfrm>
                <a:off x="2622" y="2841"/>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09" name="Rectangle 904"/>
              <p:cNvSpPr>
                <a:spLocks noChangeArrowheads="1"/>
              </p:cNvSpPr>
              <p:nvPr/>
            </p:nvSpPr>
            <p:spPr bwMode="auto">
              <a:xfrm>
                <a:off x="3072" y="2841"/>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10" name="Rectangle 905"/>
              <p:cNvSpPr>
                <a:spLocks noChangeArrowheads="1"/>
              </p:cNvSpPr>
              <p:nvPr/>
            </p:nvSpPr>
            <p:spPr bwMode="auto">
              <a:xfrm>
                <a:off x="3522" y="2841"/>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11" name="Rectangle 906"/>
              <p:cNvSpPr>
                <a:spLocks noChangeArrowheads="1"/>
              </p:cNvSpPr>
              <p:nvPr/>
            </p:nvSpPr>
            <p:spPr bwMode="auto">
              <a:xfrm>
                <a:off x="3972" y="2841"/>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12" name="Rectangle 907"/>
              <p:cNvSpPr>
                <a:spLocks noChangeArrowheads="1"/>
              </p:cNvSpPr>
              <p:nvPr/>
            </p:nvSpPr>
            <p:spPr bwMode="auto">
              <a:xfrm>
                <a:off x="4422" y="2841"/>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13" name="Rectangle 908"/>
              <p:cNvSpPr>
                <a:spLocks noChangeArrowheads="1"/>
              </p:cNvSpPr>
              <p:nvPr/>
            </p:nvSpPr>
            <p:spPr bwMode="auto">
              <a:xfrm>
                <a:off x="451" y="2994"/>
                <a:ext cx="35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English</a:t>
                </a:r>
                <a:endParaRPr lang="en-US" altLang="en-US" sz="1800">
                  <a:solidFill>
                    <a:srgbClr val="000000"/>
                  </a:solidFill>
                  <a:latin typeface="Arial" panose="020B0604020202020204" pitchFamily="34" charset="0"/>
                </a:endParaRPr>
              </a:p>
            </p:txBody>
          </p:sp>
          <p:sp>
            <p:nvSpPr>
              <p:cNvPr id="200014" name="Rectangle 909"/>
              <p:cNvSpPr>
                <a:spLocks noChangeArrowheads="1"/>
              </p:cNvSpPr>
              <p:nvPr/>
            </p:nvSpPr>
            <p:spPr bwMode="auto">
              <a:xfrm>
                <a:off x="738" y="299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15" name="Rectangle 910"/>
              <p:cNvSpPr>
                <a:spLocks noChangeArrowheads="1"/>
              </p:cNvSpPr>
              <p:nvPr/>
            </p:nvSpPr>
            <p:spPr bwMode="auto">
              <a:xfrm>
                <a:off x="999" y="2994"/>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91</a:t>
                </a:r>
                <a:endParaRPr lang="en-US" altLang="en-US" sz="1800">
                  <a:solidFill>
                    <a:srgbClr val="000000"/>
                  </a:solidFill>
                  <a:latin typeface="Arial" panose="020B0604020202020204" pitchFamily="34" charset="0"/>
                </a:endParaRPr>
              </a:p>
            </p:txBody>
          </p:sp>
          <p:sp>
            <p:nvSpPr>
              <p:cNvPr id="200016" name="Rectangle 911"/>
              <p:cNvSpPr>
                <a:spLocks noChangeArrowheads="1"/>
              </p:cNvSpPr>
              <p:nvPr/>
            </p:nvSpPr>
            <p:spPr bwMode="auto">
              <a:xfrm>
                <a:off x="1090" y="299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17" name="Rectangle 912"/>
              <p:cNvSpPr>
                <a:spLocks noChangeArrowheads="1"/>
              </p:cNvSpPr>
              <p:nvPr/>
            </p:nvSpPr>
            <p:spPr bwMode="auto">
              <a:xfrm>
                <a:off x="1377" y="2994"/>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58.0%</a:t>
                </a:r>
                <a:endParaRPr lang="en-US" altLang="en-US" sz="1800">
                  <a:solidFill>
                    <a:srgbClr val="000000"/>
                  </a:solidFill>
                  <a:latin typeface="Arial" panose="020B0604020202020204" pitchFamily="34" charset="0"/>
                </a:endParaRPr>
              </a:p>
            </p:txBody>
          </p:sp>
          <p:sp>
            <p:nvSpPr>
              <p:cNvPr id="200018" name="Rectangle 913"/>
              <p:cNvSpPr>
                <a:spLocks noChangeArrowheads="1"/>
              </p:cNvSpPr>
              <p:nvPr/>
            </p:nvSpPr>
            <p:spPr bwMode="auto">
              <a:xfrm>
                <a:off x="1612" y="299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19" name="Rectangle 914"/>
              <p:cNvSpPr>
                <a:spLocks noChangeArrowheads="1"/>
              </p:cNvSpPr>
              <p:nvPr/>
            </p:nvSpPr>
            <p:spPr bwMode="auto">
              <a:xfrm>
                <a:off x="1905" y="2994"/>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23</a:t>
                </a:r>
                <a:endParaRPr lang="en-US" altLang="en-US" sz="1800">
                  <a:solidFill>
                    <a:srgbClr val="000000"/>
                  </a:solidFill>
                  <a:latin typeface="Arial" panose="020B0604020202020204" pitchFamily="34" charset="0"/>
                </a:endParaRPr>
              </a:p>
            </p:txBody>
          </p:sp>
          <p:sp>
            <p:nvSpPr>
              <p:cNvPr id="200020" name="Rectangle 915"/>
              <p:cNvSpPr>
                <a:spLocks noChangeArrowheads="1"/>
              </p:cNvSpPr>
              <p:nvPr/>
            </p:nvSpPr>
            <p:spPr bwMode="auto">
              <a:xfrm>
                <a:off x="1996" y="299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21" name="Rectangle 916"/>
              <p:cNvSpPr>
                <a:spLocks noChangeArrowheads="1"/>
              </p:cNvSpPr>
              <p:nvPr/>
            </p:nvSpPr>
            <p:spPr bwMode="auto">
              <a:xfrm>
                <a:off x="2283" y="2994"/>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14.6%</a:t>
                </a:r>
                <a:endParaRPr lang="en-US" altLang="en-US" sz="1800">
                  <a:solidFill>
                    <a:srgbClr val="000000"/>
                  </a:solidFill>
                  <a:latin typeface="Arial" panose="020B0604020202020204" pitchFamily="34" charset="0"/>
                </a:endParaRPr>
              </a:p>
            </p:txBody>
          </p:sp>
          <p:sp>
            <p:nvSpPr>
              <p:cNvPr id="200022" name="Rectangle 917"/>
              <p:cNvSpPr>
                <a:spLocks noChangeArrowheads="1"/>
              </p:cNvSpPr>
              <p:nvPr/>
            </p:nvSpPr>
            <p:spPr bwMode="auto">
              <a:xfrm>
                <a:off x="2518" y="299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23" name="Rectangle 918"/>
              <p:cNvSpPr>
                <a:spLocks noChangeArrowheads="1"/>
              </p:cNvSpPr>
              <p:nvPr/>
            </p:nvSpPr>
            <p:spPr bwMode="auto">
              <a:xfrm>
                <a:off x="2805" y="2994"/>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33</a:t>
                </a:r>
                <a:endParaRPr lang="en-US" altLang="en-US" sz="1800">
                  <a:solidFill>
                    <a:srgbClr val="000000"/>
                  </a:solidFill>
                  <a:latin typeface="Arial" panose="020B0604020202020204" pitchFamily="34" charset="0"/>
                </a:endParaRPr>
              </a:p>
            </p:txBody>
          </p:sp>
          <p:sp>
            <p:nvSpPr>
              <p:cNvPr id="200024" name="Rectangle 919"/>
              <p:cNvSpPr>
                <a:spLocks noChangeArrowheads="1"/>
              </p:cNvSpPr>
              <p:nvPr/>
            </p:nvSpPr>
            <p:spPr bwMode="auto">
              <a:xfrm>
                <a:off x="2896" y="299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25" name="Rectangle 920"/>
              <p:cNvSpPr>
                <a:spLocks noChangeArrowheads="1"/>
              </p:cNvSpPr>
              <p:nvPr/>
            </p:nvSpPr>
            <p:spPr bwMode="auto">
              <a:xfrm>
                <a:off x="3183" y="2994"/>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21.0%</a:t>
                </a:r>
                <a:endParaRPr lang="en-US" altLang="en-US" sz="1800">
                  <a:solidFill>
                    <a:srgbClr val="000000"/>
                  </a:solidFill>
                  <a:latin typeface="Arial" panose="020B0604020202020204" pitchFamily="34" charset="0"/>
                </a:endParaRPr>
              </a:p>
            </p:txBody>
          </p:sp>
          <p:sp>
            <p:nvSpPr>
              <p:cNvPr id="200026" name="Rectangle 921"/>
              <p:cNvSpPr>
                <a:spLocks noChangeArrowheads="1"/>
              </p:cNvSpPr>
              <p:nvPr/>
            </p:nvSpPr>
            <p:spPr bwMode="auto">
              <a:xfrm>
                <a:off x="3418" y="299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27" name="Rectangle 922"/>
              <p:cNvSpPr>
                <a:spLocks noChangeArrowheads="1"/>
              </p:cNvSpPr>
              <p:nvPr/>
            </p:nvSpPr>
            <p:spPr bwMode="auto">
              <a:xfrm>
                <a:off x="3705" y="2994"/>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10</a:t>
                </a:r>
                <a:endParaRPr lang="en-US" altLang="en-US" sz="1800">
                  <a:solidFill>
                    <a:srgbClr val="000000"/>
                  </a:solidFill>
                  <a:latin typeface="Arial" panose="020B0604020202020204" pitchFamily="34" charset="0"/>
                </a:endParaRPr>
              </a:p>
            </p:txBody>
          </p:sp>
          <p:sp>
            <p:nvSpPr>
              <p:cNvPr id="200028" name="Rectangle 923"/>
              <p:cNvSpPr>
                <a:spLocks noChangeArrowheads="1"/>
              </p:cNvSpPr>
              <p:nvPr/>
            </p:nvSpPr>
            <p:spPr bwMode="auto">
              <a:xfrm>
                <a:off x="3796" y="299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29" name="Rectangle 924"/>
              <p:cNvSpPr>
                <a:spLocks noChangeArrowheads="1"/>
              </p:cNvSpPr>
              <p:nvPr/>
            </p:nvSpPr>
            <p:spPr bwMode="auto">
              <a:xfrm>
                <a:off x="4109" y="2994"/>
                <a:ext cx="26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6.4%</a:t>
                </a:r>
                <a:endParaRPr lang="en-US" altLang="en-US" sz="1800">
                  <a:solidFill>
                    <a:srgbClr val="000000"/>
                  </a:solidFill>
                  <a:latin typeface="Arial" panose="020B0604020202020204" pitchFamily="34" charset="0"/>
                </a:endParaRPr>
              </a:p>
            </p:txBody>
          </p:sp>
          <p:sp>
            <p:nvSpPr>
              <p:cNvPr id="200030" name="Rectangle 925"/>
              <p:cNvSpPr>
                <a:spLocks noChangeArrowheads="1"/>
              </p:cNvSpPr>
              <p:nvPr/>
            </p:nvSpPr>
            <p:spPr bwMode="auto">
              <a:xfrm>
                <a:off x="4298" y="2994"/>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200031" name="Rectangle 926"/>
              <p:cNvSpPr>
                <a:spLocks noChangeArrowheads="1"/>
              </p:cNvSpPr>
              <p:nvPr/>
            </p:nvSpPr>
            <p:spPr bwMode="auto">
              <a:xfrm>
                <a:off x="366" y="2994"/>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32" name="Rectangle 927"/>
              <p:cNvSpPr>
                <a:spLocks noChangeArrowheads="1"/>
              </p:cNvSpPr>
              <p:nvPr/>
            </p:nvSpPr>
            <p:spPr bwMode="auto">
              <a:xfrm>
                <a:off x="373" y="2994"/>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33" name="Rectangle 928"/>
              <p:cNvSpPr>
                <a:spLocks noChangeArrowheads="1"/>
              </p:cNvSpPr>
              <p:nvPr/>
            </p:nvSpPr>
            <p:spPr bwMode="auto">
              <a:xfrm>
                <a:off x="816" y="2994"/>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34" name="Rectangle 929"/>
              <p:cNvSpPr>
                <a:spLocks noChangeArrowheads="1"/>
              </p:cNvSpPr>
              <p:nvPr/>
            </p:nvSpPr>
            <p:spPr bwMode="auto">
              <a:xfrm>
                <a:off x="822" y="2994"/>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35" name="Rectangle 930"/>
              <p:cNvSpPr>
                <a:spLocks noChangeArrowheads="1"/>
              </p:cNvSpPr>
              <p:nvPr/>
            </p:nvSpPr>
            <p:spPr bwMode="auto">
              <a:xfrm>
                <a:off x="1266" y="2994"/>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36" name="Rectangle 931"/>
              <p:cNvSpPr>
                <a:spLocks noChangeArrowheads="1"/>
              </p:cNvSpPr>
              <p:nvPr/>
            </p:nvSpPr>
            <p:spPr bwMode="auto">
              <a:xfrm>
                <a:off x="1272" y="2994"/>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37" name="Rectangle 932"/>
              <p:cNvSpPr>
                <a:spLocks noChangeArrowheads="1"/>
              </p:cNvSpPr>
              <p:nvPr/>
            </p:nvSpPr>
            <p:spPr bwMode="auto">
              <a:xfrm>
                <a:off x="1716" y="2994"/>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38" name="Rectangle 933"/>
              <p:cNvSpPr>
                <a:spLocks noChangeArrowheads="1"/>
              </p:cNvSpPr>
              <p:nvPr/>
            </p:nvSpPr>
            <p:spPr bwMode="auto">
              <a:xfrm>
                <a:off x="1722" y="2994"/>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39" name="Rectangle 934"/>
              <p:cNvSpPr>
                <a:spLocks noChangeArrowheads="1"/>
              </p:cNvSpPr>
              <p:nvPr/>
            </p:nvSpPr>
            <p:spPr bwMode="auto">
              <a:xfrm>
                <a:off x="2166" y="2994"/>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40" name="Rectangle 935"/>
              <p:cNvSpPr>
                <a:spLocks noChangeArrowheads="1"/>
              </p:cNvSpPr>
              <p:nvPr/>
            </p:nvSpPr>
            <p:spPr bwMode="auto">
              <a:xfrm>
                <a:off x="2172" y="2994"/>
                <a:ext cx="45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41" name="Rectangle 936"/>
              <p:cNvSpPr>
                <a:spLocks noChangeArrowheads="1"/>
              </p:cNvSpPr>
              <p:nvPr/>
            </p:nvSpPr>
            <p:spPr bwMode="auto">
              <a:xfrm>
                <a:off x="2622" y="2994"/>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42" name="Rectangle 937"/>
              <p:cNvSpPr>
                <a:spLocks noChangeArrowheads="1"/>
              </p:cNvSpPr>
              <p:nvPr/>
            </p:nvSpPr>
            <p:spPr bwMode="auto">
              <a:xfrm>
                <a:off x="2629" y="2994"/>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43" name="Rectangle 938"/>
              <p:cNvSpPr>
                <a:spLocks noChangeArrowheads="1"/>
              </p:cNvSpPr>
              <p:nvPr/>
            </p:nvSpPr>
            <p:spPr bwMode="auto">
              <a:xfrm>
                <a:off x="3072" y="2994"/>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44" name="Rectangle 939"/>
              <p:cNvSpPr>
                <a:spLocks noChangeArrowheads="1"/>
              </p:cNvSpPr>
              <p:nvPr/>
            </p:nvSpPr>
            <p:spPr bwMode="auto">
              <a:xfrm>
                <a:off x="3079" y="2994"/>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45" name="Rectangle 940"/>
              <p:cNvSpPr>
                <a:spLocks noChangeArrowheads="1"/>
              </p:cNvSpPr>
              <p:nvPr/>
            </p:nvSpPr>
            <p:spPr bwMode="auto">
              <a:xfrm>
                <a:off x="3522" y="2994"/>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46" name="Rectangle 941"/>
              <p:cNvSpPr>
                <a:spLocks noChangeArrowheads="1"/>
              </p:cNvSpPr>
              <p:nvPr/>
            </p:nvSpPr>
            <p:spPr bwMode="auto">
              <a:xfrm>
                <a:off x="3529" y="2994"/>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47" name="Rectangle 942"/>
              <p:cNvSpPr>
                <a:spLocks noChangeArrowheads="1"/>
              </p:cNvSpPr>
              <p:nvPr/>
            </p:nvSpPr>
            <p:spPr bwMode="auto">
              <a:xfrm>
                <a:off x="3972" y="2994"/>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48" name="Rectangle 943"/>
              <p:cNvSpPr>
                <a:spLocks noChangeArrowheads="1"/>
              </p:cNvSpPr>
              <p:nvPr/>
            </p:nvSpPr>
            <p:spPr bwMode="auto">
              <a:xfrm>
                <a:off x="3979" y="2994"/>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49" name="Rectangle 944"/>
              <p:cNvSpPr>
                <a:spLocks noChangeArrowheads="1"/>
              </p:cNvSpPr>
              <p:nvPr/>
            </p:nvSpPr>
            <p:spPr bwMode="auto">
              <a:xfrm>
                <a:off x="4422" y="2994"/>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50" name="Rectangle 945"/>
              <p:cNvSpPr>
                <a:spLocks noChangeArrowheads="1"/>
              </p:cNvSpPr>
              <p:nvPr/>
            </p:nvSpPr>
            <p:spPr bwMode="auto">
              <a:xfrm>
                <a:off x="366" y="3002"/>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51" name="Rectangle 946"/>
              <p:cNvSpPr>
                <a:spLocks noChangeArrowheads="1"/>
              </p:cNvSpPr>
              <p:nvPr/>
            </p:nvSpPr>
            <p:spPr bwMode="auto">
              <a:xfrm>
                <a:off x="816" y="3002"/>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52" name="Rectangle 947"/>
              <p:cNvSpPr>
                <a:spLocks noChangeArrowheads="1"/>
              </p:cNvSpPr>
              <p:nvPr/>
            </p:nvSpPr>
            <p:spPr bwMode="auto">
              <a:xfrm>
                <a:off x="1266" y="3002"/>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53" name="Rectangle 948"/>
              <p:cNvSpPr>
                <a:spLocks noChangeArrowheads="1"/>
              </p:cNvSpPr>
              <p:nvPr/>
            </p:nvSpPr>
            <p:spPr bwMode="auto">
              <a:xfrm>
                <a:off x="1716" y="3002"/>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54" name="Rectangle 949"/>
              <p:cNvSpPr>
                <a:spLocks noChangeArrowheads="1"/>
              </p:cNvSpPr>
              <p:nvPr/>
            </p:nvSpPr>
            <p:spPr bwMode="auto">
              <a:xfrm>
                <a:off x="2166" y="3002"/>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200055" name="Rectangle 950"/>
              <p:cNvSpPr>
                <a:spLocks noChangeArrowheads="1"/>
              </p:cNvSpPr>
              <p:nvPr/>
            </p:nvSpPr>
            <p:spPr bwMode="auto">
              <a:xfrm>
                <a:off x="2622" y="3002"/>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grpSp>
        <p:sp>
          <p:nvSpPr>
            <p:cNvPr id="199689" name="Rectangle 952"/>
            <p:cNvSpPr>
              <a:spLocks noChangeArrowheads="1"/>
            </p:cNvSpPr>
            <p:nvPr/>
          </p:nvSpPr>
          <p:spPr bwMode="auto">
            <a:xfrm>
              <a:off x="3072" y="3002"/>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690" name="Rectangle 953"/>
            <p:cNvSpPr>
              <a:spLocks noChangeArrowheads="1"/>
            </p:cNvSpPr>
            <p:nvPr/>
          </p:nvSpPr>
          <p:spPr bwMode="auto">
            <a:xfrm>
              <a:off x="3522" y="3002"/>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691" name="Rectangle 954"/>
            <p:cNvSpPr>
              <a:spLocks noChangeArrowheads="1"/>
            </p:cNvSpPr>
            <p:nvPr/>
          </p:nvSpPr>
          <p:spPr bwMode="auto">
            <a:xfrm>
              <a:off x="3972" y="3002"/>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692" name="Rectangle 955"/>
            <p:cNvSpPr>
              <a:spLocks noChangeArrowheads="1"/>
            </p:cNvSpPr>
            <p:nvPr/>
          </p:nvSpPr>
          <p:spPr bwMode="auto">
            <a:xfrm>
              <a:off x="4422" y="3002"/>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693" name="Rectangle 956"/>
            <p:cNvSpPr>
              <a:spLocks noChangeArrowheads="1"/>
            </p:cNvSpPr>
            <p:nvPr/>
          </p:nvSpPr>
          <p:spPr bwMode="auto">
            <a:xfrm>
              <a:off x="444" y="3147"/>
              <a:ext cx="37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Science</a:t>
              </a:r>
              <a:endParaRPr lang="en-US" altLang="en-US" sz="1800">
                <a:solidFill>
                  <a:srgbClr val="000000"/>
                </a:solidFill>
                <a:latin typeface="Arial" panose="020B0604020202020204" pitchFamily="34" charset="0"/>
              </a:endParaRPr>
            </a:p>
          </p:txBody>
        </p:sp>
        <p:sp>
          <p:nvSpPr>
            <p:cNvPr id="199694" name="Rectangle 957"/>
            <p:cNvSpPr>
              <a:spLocks noChangeArrowheads="1"/>
            </p:cNvSpPr>
            <p:nvPr/>
          </p:nvSpPr>
          <p:spPr bwMode="auto">
            <a:xfrm>
              <a:off x="751" y="314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695" name="Rectangle 958"/>
            <p:cNvSpPr>
              <a:spLocks noChangeArrowheads="1"/>
            </p:cNvSpPr>
            <p:nvPr/>
          </p:nvSpPr>
          <p:spPr bwMode="auto">
            <a:xfrm>
              <a:off x="999" y="3147"/>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99</a:t>
              </a:r>
              <a:endParaRPr lang="en-US" altLang="en-US" sz="1800">
                <a:solidFill>
                  <a:srgbClr val="000000"/>
                </a:solidFill>
                <a:latin typeface="Arial" panose="020B0604020202020204" pitchFamily="34" charset="0"/>
              </a:endParaRPr>
            </a:p>
          </p:txBody>
        </p:sp>
        <p:sp>
          <p:nvSpPr>
            <p:cNvPr id="199696" name="Rectangle 959"/>
            <p:cNvSpPr>
              <a:spLocks noChangeArrowheads="1"/>
            </p:cNvSpPr>
            <p:nvPr/>
          </p:nvSpPr>
          <p:spPr bwMode="auto">
            <a:xfrm>
              <a:off x="1090" y="314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697" name="Rectangle 960"/>
            <p:cNvSpPr>
              <a:spLocks noChangeArrowheads="1"/>
            </p:cNvSpPr>
            <p:nvPr/>
          </p:nvSpPr>
          <p:spPr bwMode="auto">
            <a:xfrm>
              <a:off x="1377" y="3147"/>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63.1%</a:t>
              </a:r>
              <a:endParaRPr lang="en-US" altLang="en-US" sz="1800">
                <a:solidFill>
                  <a:srgbClr val="000000"/>
                </a:solidFill>
                <a:latin typeface="Arial" panose="020B0604020202020204" pitchFamily="34" charset="0"/>
              </a:endParaRPr>
            </a:p>
          </p:txBody>
        </p:sp>
        <p:sp>
          <p:nvSpPr>
            <p:cNvPr id="199698" name="Rectangle 961"/>
            <p:cNvSpPr>
              <a:spLocks noChangeArrowheads="1"/>
            </p:cNvSpPr>
            <p:nvPr/>
          </p:nvSpPr>
          <p:spPr bwMode="auto">
            <a:xfrm>
              <a:off x="1612" y="314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699" name="Rectangle 962"/>
            <p:cNvSpPr>
              <a:spLocks noChangeArrowheads="1"/>
            </p:cNvSpPr>
            <p:nvPr/>
          </p:nvSpPr>
          <p:spPr bwMode="auto">
            <a:xfrm>
              <a:off x="1905" y="3147"/>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22</a:t>
              </a:r>
              <a:endParaRPr lang="en-US" altLang="en-US" sz="1800">
                <a:solidFill>
                  <a:srgbClr val="000000"/>
                </a:solidFill>
                <a:latin typeface="Arial" panose="020B0604020202020204" pitchFamily="34" charset="0"/>
              </a:endParaRPr>
            </a:p>
          </p:txBody>
        </p:sp>
        <p:sp>
          <p:nvSpPr>
            <p:cNvPr id="199700" name="Rectangle 963"/>
            <p:cNvSpPr>
              <a:spLocks noChangeArrowheads="1"/>
            </p:cNvSpPr>
            <p:nvPr/>
          </p:nvSpPr>
          <p:spPr bwMode="auto">
            <a:xfrm>
              <a:off x="1996" y="314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01" name="Rectangle 964"/>
            <p:cNvSpPr>
              <a:spLocks noChangeArrowheads="1"/>
            </p:cNvSpPr>
            <p:nvPr/>
          </p:nvSpPr>
          <p:spPr bwMode="auto">
            <a:xfrm>
              <a:off x="2283" y="3147"/>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14.0%</a:t>
              </a:r>
              <a:endParaRPr lang="en-US" altLang="en-US" sz="1800">
                <a:solidFill>
                  <a:srgbClr val="000000"/>
                </a:solidFill>
                <a:latin typeface="Arial" panose="020B0604020202020204" pitchFamily="34" charset="0"/>
              </a:endParaRPr>
            </a:p>
          </p:txBody>
        </p:sp>
        <p:sp>
          <p:nvSpPr>
            <p:cNvPr id="199702" name="Rectangle 965"/>
            <p:cNvSpPr>
              <a:spLocks noChangeArrowheads="1"/>
            </p:cNvSpPr>
            <p:nvPr/>
          </p:nvSpPr>
          <p:spPr bwMode="auto">
            <a:xfrm>
              <a:off x="2518" y="314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03" name="Rectangle 966"/>
            <p:cNvSpPr>
              <a:spLocks noChangeArrowheads="1"/>
            </p:cNvSpPr>
            <p:nvPr/>
          </p:nvSpPr>
          <p:spPr bwMode="auto">
            <a:xfrm>
              <a:off x="2805" y="3147"/>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20</a:t>
              </a:r>
              <a:endParaRPr lang="en-US" altLang="en-US" sz="1800">
                <a:solidFill>
                  <a:srgbClr val="000000"/>
                </a:solidFill>
                <a:latin typeface="Arial" panose="020B0604020202020204" pitchFamily="34" charset="0"/>
              </a:endParaRPr>
            </a:p>
          </p:txBody>
        </p:sp>
        <p:sp>
          <p:nvSpPr>
            <p:cNvPr id="199704" name="Rectangle 967"/>
            <p:cNvSpPr>
              <a:spLocks noChangeArrowheads="1"/>
            </p:cNvSpPr>
            <p:nvPr/>
          </p:nvSpPr>
          <p:spPr bwMode="auto">
            <a:xfrm>
              <a:off x="2896" y="314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05" name="Rectangle 968"/>
            <p:cNvSpPr>
              <a:spLocks noChangeArrowheads="1"/>
            </p:cNvSpPr>
            <p:nvPr/>
          </p:nvSpPr>
          <p:spPr bwMode="auto">
            <a:xfrm>
              <a:off x="3183" y="3147"/>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12.7%</a:t>
              </a:r>
              <a:endParaRPr lang="en-US" altLang="en-US" sz="1800">
                <a:solidFill>
                  <a:srgbClr val="000000"/>
                </a:solidFill>
                <a:latin typeface="Arial" panose="020B0604020202020204" pitchFamily="34" charset="0"/>
              </a:endParaRPr>
            </a:p>
          </p:txBody>
        </p:sp>
        <p:sp>
          <p:nvSpPr>
            <p:cNvPr id="199706" name="Rectangle 969"/>
            <p:cNvSpPr>
              <a:spLocks noChangeArrowheads="1"/>
            </p:cNvSpPr>
            <p:nvPr/>
          </p:nvSpPr>
          <p:spPr bwMode="auto">
            <a:xfrm>
              <a:off x="3418" y="314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07" name="Rectangle 970"/>
            <p:cNvSpPr>
              <a:spLocks noChangeArrowheads="1"/>
            </p:cNvSpPr>
            <p:nvPr/>
          </p:nvSpPr>
          <p:spPr bwMode="auto">
            <a:xfrm>
              <a:off x="3705" y="3147"/>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16</a:t>
              </a:r>
              <a:endParaRPr lang="en-US" altLang="en-US" sz="1800">
                <a:solidFill>
                  <a:srgbClr val="000000"/>
                </a:solidFill>
                <a:latin typeface="Arial" panose="020B0604020202020204" pitchFamily="34" charset="0"/>
              </a:endParaRPr>
            </a:p>
          </p:txBody>
        </p:sp>
        <p:sp>
          <p:nvSpPr>
            <p:cNvPr id="199708" name="Rectangle 971"/>
            <p:cNvSpPr>
              <a:spLocks noChangeArrowheads="1"/>
            </p:cNvSpPr>
            <p:nvPr/>
          </p:nvSpPr>
          <p:spPr bwMode="auto">
            <a:xfrm>
              <a:off x="3796" y="314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09" name="Rectangle 972"/>
            <p:cNvSpPr>
              <a:spLocks noChangeArrowheads="1"/>
            </p:cNvSpPr>
            <p:nvPr/>
          </p:nvSpPr>
          <p:spPr bwMode="auto">
            <a:xfrm>
              <a:off x="4083" y="3147"/>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10.2%</a:t>
              </a:r>
              <a:endParaRPr lang="en-US" altLang="en-US" sz="1800">
                <a:solidFill>
                  <a:srgbClr val="000000"/>
                </a:solidFill>
                <a:latin typeface="Arial" panose="020B0604020202020204" pitchFamily="34" charset="0"/>
              </a:endParaRPr>
            </a:p>
          </p:txBody>
        </p:sp>
        <p:sp>
          <p:nvSpPr>
            <p:cNvPr id="199710" name="Rectangle 973"/>
            <p:cNvSpPr>
              <a:spLocks noChangeArrowheads="1"/>
            </p:cNvSpPr>
            <p:nvPr/>
          </p:nvSpPr>
          <p:spPr bwMode="auto">
            <a:xfrm>
              <a:off x="4318" y="3147"/>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11" name="Rectangle 974"/>
            <p:cNvSpPr>
              <a:spLocks noChangeArrowheads="1"/>
            </p:cNvSpPr>
            <p:nvPr/>
          </p:nvSpPr>
          <p:spPr bwMode="auto">
            <a:xfrm>
              <a:off x="366" y="3147"/>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12" name="Rectangle 975"/>
            <p:cNvSpPr>
              <a:spLocks noChangeArrowheads="1"/>
            </p:cNvSpPr>
            <p:nvPr/>
          </p:nvSpPr>
          <p:spPr bwMode="auto">
            <a:xfrm>
              <a:off x="373" y="3147"/>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13" name="Rectangle 976"/>
            <p:cNvSpPr>
              <a:spLocks noChangeArrowheads="1"/>
            </p:cNvSpPr>
            <p:nvPr/>
          </p:nvSpPr>
          <p:spPr bwMode="auto">
            <a:xfrm>
              <a:off x="816" y="3147"/>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14" name="Rectangle 977"/>
            <p:cNvSpPr>
              <a:spLocks noChangeArrowheads="1"/>
            </p:cNvSpPr>
            <p:nvPr/>
          </p:nvSpPr>
          <p:spPr bwMode="auto">
            <a:xfrm>
              <a:off x="822" y="3147"/>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15" name="Rectangle 978"/>
            <p:cNvSpPr>
              <a:spLocks noChangeArrowheads="1"/>
            </p:cNvSpPr>
            <p:nvPr/>
          </p:nvSpPr>
          <p:spPr bwMode="auto">
            <a:xfrm>
              <a:off x="1266" y="3147"/>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16" name="Rectangle 979"/>
            <p:cNvSpPr>
              <a:spLocks noChangeArrowheads="1"/>
            </p:cNvSpPr>
            <p:nvPr/>
          </p:nvSpPr>
          <p:spPr bwMode="auto">
            <a:xfrm>
              <a:off x="1272" y="3147"/>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17" name="Rectangle 980"/>
            <p:cNvSpPr>
              <a:spLocks noChangeArrowheads="1"/>
            </p:cNvSpPr>
            <p:nvPr/>
          </p:nvSpPr>
          <p:spPr bwMode="auto">
            <a:xfrm>
              <a:off x="1716" y="3147"/>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18" name="Rectangle 981"/>
            <p:cNvSpPr>
              <a:spLocks noChangeArrowheads="1"/>
            </p:cNvSpPr>
            <p:nvPr/>
          </p:nvSpPr>
          <p:spPr bwMode="auto">
            <a:xfrm>
              <a:off x="1722" y="3147"/>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19" name="Rectangle 982"/>
            <p:cNvSpPr>
              <a:spLocks noChangeArrowheads="1"/>
            </p:cNvSpPr>
            <p:nvPr/>
          </p:nvSpPr>
          <p:spPr bwMode="auto">
            <a:xfrm>
              <a:off x="2166" y="3147"/>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20" name="Rectangle 983"/>
            <p:cNvSpPr>
              <a:spLocks noChangeArrowheads="1"/>
            </p:cNvSpPr>
            <p:nvPr/>
          </p:nvSpPr>
          <p:spPr bwMode="auto">
            <a:xfrm>
              <a:off x="2172" y="3147"/>
              <a:ext cx="45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21" name="Rectangle 984"/>
            <p:cNvSpPr>
              <a:spLocks noChangeArrowheads="1"/>
            </p:cNvSpPr>
            <p:nvPr/>
          </p:nvSpPr>
          <p:spPr bwMode="auto">
            <a:xfrm>
              <a:off x="2622" y="3147"/>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22" name="Rectangle 985"/>
            <p:cNvSpPr>
              <a:spLocks noChangeArrowheads="1"/>
            </p:cNvSpPr>
            <p:nvPr/>
          </p:nvSpPr>
          <p:spPr bwMode="auto">
            <a:xfrm>
              <a:off x="2629" y="3147"/>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23" name="Rectangle 986"/>
            <p:cNvSpPr>
              <a:spLocks noChangeArrowheads="1"/>
            </p:cNvSpPr>
            <p:nvPr/>
          </p:nvSpPr>
          <p:spPr bwMode="auto">
            <a:xfrm>
              <a:off x="3072" y="3147"/>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24" name="Rectangle 987"/>
            <p:cNvSpPr>
              <a:spLocks noChangeArrowheads="1"/>
            </p:cNvSpPr>
            <p:nvPr/>
          </p:nvSpPr>
          <p:spPr bwMode="auto">
            <a:xfrm>
              <a:off x="3079" y="3147"/>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25" name="Rectangle 988"/>
            <p:cNvSpPr>
              <a:spLocks noChangeArrowheads="1"/>
            </p:cNvSpPr>
            <p:nvPr/>
          </p:nvSpPr>
          <p:spPr bwMode="auto">
            <a:xfrm>
              <a:off x="3522" y="3147"/>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26" name="Rectangle 989"/>
            <p:cNvSpPr>
              <a:spLocks noChangeArrowheads="1"/>
            </p:cNvSpPr>
            <p:nvPr/>
          </p:nvSpPr>
          <p:spPr bwMode="auto">
            <a:xfrm>
              <a:off x="3529" y="3147"/>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27" name="Rectangle 990"/>
            <p:cNvSpPr>
              <a:spLocks noChangeArrowheads="1"/>
            </p:cNvSpPr>
            <p:nvPr/>
          </p:nvSpPr>
          <p:spPr bwMode="auto">
            <a:xfrm>
              <a:off x="3972" y="3147"/>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28" name="Rectangle 991"/>
            <p:cNvSpPr>
              <a:spLocks noChangeArrowheads="1"/>
            </p:cNvSpPr>
            <p:nvPr/>
          </p:nvSpPr>
          <p:spPr bwMode="auto">
            <a:xfrm>
              <a:off x="3979" y="3147"/>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29" name="Rectangle 992"/>
            <p:cNvSpPr>
              <a:spLocks noChangeArrowheads="1"/>
            </p:cNvSpPr>
            <p:nvPr/>
          </p:nvSpPr>
          <p:spPr bwMode="auto">
            <a:xfrm>
              <a:off x="4422" y="3147"/>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30" name="Rectangle 993"/>
            <p:cNvSpPr>
              <a:spLocks noChangeArrowheads="1"/>
            </p:cNvSpPr>
            <p:nvPr/>
          </p:nvSpPr>
          <p:spPr bwMode="auto">
            <a:xfrm>
              <a:off x="366" y="3155"/>
              <a:ext cx="7"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31" name="Rectangle 994"/>
            <p:cNvSpPr>
              <a:spLocks noChangeArrowheads="1"/>
            </p:cNvSpPr>
            <p:nvPr/>
          </p:nvSpPr>
          <p:spPr bwMode="auto">
            <a:xfrm>
              <a:off x="816" y="3155"/>
              <a:ext cx="6"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32" name="Rectangle 995"/>
            <p:cNvSpPr>
              <a:spLocks noChangeArrowheads="1"/>
            </p:cNvSpPr>
            <p:nvPr/>
          </p:nvSpPr>
          <p:spPr bwMode="auto">
            <a:xfrm>
              <a:off x="1266" y="3155"/>
              <a:ext cx="6"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33" name="Rectangle 996"/>
            <p:cNvSpPr>
              <a:spLocks noChangeArrowheads="1"/>
            </p:cNvSpPr>
            <p:nvPr/>
          </p:nvSpPr>
          <p:spPr bwMode="auto">
            <a:xfrm>
              <a:off x="1716" y="3155"/>
              <a:ext cx="6"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34" name="Rectangle 997"/>
            <p:cNvSpPr>
              <a:spLocks noChangeArrowheads="1"/>
            </p:cNvSpPr>
            <p:nvPr/>
          </p:nvSpPr>
          <p:spPr bwMode="auto">
            <a:xfrm>
              <a:off x="2166" y="3155"/>
              <a:ext cx="6"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35" name="Rectangle 998"/>
            <p:cNvSpPr>
              <a:spLocks noChangeArrowheads="1"/>
            </p:cNvSpPr>
            <p:nvPr/>
          </p:nvSpPr>
          <p:spPr bwMode="auto">
            <a:xfrm>
              <a:off x="2622" y="3155"/>
              <a:ext cx="7"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36" name="Rectangle 999"/>
            <p:cNvSpPr>
              <a:spLocks noChangeArrowheads="1"/>
            </p:cNvSpPr>
            <p:nvPr/>
          </p:nvSpPr>
          <p:spPr bwMode="auto">
            <a:xfrm>
              <a:off x="3072" y="3155"/>
              <a:ext cx="7"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37" name="Rectangle 1000"/>
            <p:cNvSpPr>
              <a:spLocks noChangeArrowheads="1"/>
            </p:cNvSpPr>
            <p:nvPr/>
          </p:nvSpPr>
          <p:spPr bwMode="auto">
            <a:xfrm>
              <a:off x="3522" y="3155"/>
              <a:ext cx="7"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38" name="Rectangle 1001"/>
            <p:cNvSpPr>
              <a:spLocks noChangeArrowheads="1"/>
            </p:cNvSpPr>
            <p:nvPr/>
          </p:nvSpPr>
          <p:spPr bwMode="auto">
            <a:xfrm>
              <a:off x="3972" y="3155"/>
              <a:ext cx="7"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39" name="Rectangle 1002"/>
            <p:cNvSpPr>
              <a:spLocks noChangeArrowheads="1"/>
            </p:cNvSpPr>
            <p:nvPr/>
          </p:nvSpPr>
          <p:spPr bwMode="auto">
            <a:xfrm>
              <a:off x="4422" y="3155"/>
              <a:ext cx="7"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40" name="Rectangle 1003"/>
            <p:cNvSpPr>
              <a:spLocks noChangeArrowheads="1"/>
            </p:cNvSpPr>
            <p:nvPr/>
          </p:nvSpPr>
          <p:spPr bwMode="auto">
            <a:xfrm>
              <a:off x="404" y="3309"/>
              <a:ext cx="4011" cy="14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Global</a:t>
              </a:r>
              <a:endParaRPr lang="en-US" altLang="en-US" sz="1800">
                <a:solidFill>
                  <a:srgbClr val="000000"/>
                </a:solidFill>
                <a:latin typeface="Arial" panose="020B0604020202020204" pitchFamily="34" charset="0"/>
              </a:endParaRPr>
            </a:p>
          </p:txBody>
        </p:sp>
        <p:sp>
          <p:nvSpPr>
            <p:cNvPr id="199741" name="Rectangle 1004"/>
            <p:cNvSpPr>
              <a:spLocks noChangeArrowheads="1"/>
            </p:cNvSpPr>
            <p:nvPr/>
          </p:nvSpPr>
          <p:spPr bwMode="auto">
            <a:xfrm>
              <a:off x="725" y="330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42" name="Rectangle 1005"/>
            <p:cNvSpPr>
              <a:spLocks noChangeArrowheads="1"/>
            </p:cNvSpPr>
            <p:nvPr/>
          </p:nvSpPr>
          <p:spPr bwMode="auto">
            <a:xfrm>
              <a:off x="999" y="3301"/>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66</a:t>
              </a:r>
              <a:endParaRPr lang="en-US" altLang="en-US" sz="1800">
                <a:solidFill>
                  <a:srgbClr val="000000"/>
                </a:solidFill>
                <a:latin typeface="Arial" panose="020B0604020202020204" pitchFamily="34" charset="0"/>
              </a:endParaRPr>
            </a:p>
          </p:txBody>
        </p:sp>
        <p:sp>
          <p:nvSpPr>
            <p:cNvPr id="199743" name="Rectangle 1006"/>
            <p:cNvSpPr>
              <a:spLocks noChangeArrowheads="1"/>
            </p:cNvSpPr>
            <p:nvPr/>
          </p:nvSpPr>
          <p:spPr bwMode="auto">
            <a:xfrm>
              <a:off x="1090" y="330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44" name="Rectangle 1007"/>
            <p:cNvSpPr>
              <a:spLocks noChangeArrowheads="1"/>
            </p:cNvSpPr>
            <p:nvPr/>
          </p:nvSpPr>
          <p:spPr bwMode="auto">
            <a:xfrm>
              <a:off x="1377" y="3301"/>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42.0%</a:t>
              </a:r>
              <a:endParaRPr lang="en-US" altLang="en-US" sz="1800">
                <a:solidFill>
                  <a:srgbClr val="000000"/>
                </a:solidFill>
                <a:latin typeface="Arial" panose="020B0604020202020204" pitchFamily="34" charset="0"/>
              </a:endParaRPr>
            </a:p>
          </p:txBody>
        </p:sp>
        <p:sp>
          <p:nvSpPr>
            <p:cNvPr id="199745" name="Rectangle 1008"/>
            <p:cNvSpPr>
              <a:spLocks noChangeArrowheads="1"/>
            </p:cNvSpPr>
            <p:nvPr/>
          </p:nvSpPr>
          <p:spPr bwMode="auto">
            <a:xfrm>
              <a:off x="1612" y="330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46" name="Rectangle 1009"/>
            <p:cNvSpPr>
              <a:spLocks noChangeArrowheads="1"/>
            </p:cNvSpPr>
            <p:nvPr/>
          </p:nvSpPr>
          <p:spPr bwMode="auto">
            <a:xfrm>
              <a:off x="1905" y="3301"/>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26</a:t>
              </a:r>
              <a:endParaRPr lang="en-US" altLang="en-US" sz="1800">
                <a:solidFill>
                  <a:srgbClr val="000000"/>
                </a:solidFill>
                <a:latin typeface="Arial" panose="020B0604020202020204" pitchFamily="34" charset="0"/>
              </a:endParaRPr>
            </a:p>
          </p:txBody>
        </p:sp>
        <p:sp>
          <p:nvSpPr>
            <p:cNvPr id="199747" name="Rectangle 1010"/>
            <p:cNvSpPr>
              <a:spLocks noChangeArrowheads="1"/>
            </p:cNvSpPr>
            <p:nvPr/>
          </p:nvSpPr>
          <p:spPr bwMode="auto">
            <a:xfrm>
              <a:off x="1996" y="330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48" name="Rectangle 1011"/>
            <p:cNvSpPr>
              <a:spLocks noChangeArrowheads="1"/>
            </p:cNvSpPr>
            <p:nvPr/>
          </p:nvSpPr>
          <p:spPr bwMode="auto">
            <a:xfrm>
              <a:off x="2283" y="3301"/>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16.6%</a:t>
              </a:r>
              <a:endParaRPr lang="en-US" altLang="en-US" sz="1800">
                <a:solidFill>
                  <a:srgbClr val="000000"/>
                </a:solidFill>
                <a:latin typeface="Arial" panose="020B0604020202020204" pitchFamily="34" charset="0"/>
              </a:endParaRPr>
            </a:p>
          </p:txBody>
        </p:sp>
        <p:sp>
          <p:nvSpPr>
            <p:cNvPr id="199749" name="Rectangle 1012"/>
            <p:cNvSpPr>
              <a:spLocks noChangeArrowheads="1"/>
            </p:cNvSpPr>
            <p:nvPr/>
          </p:nvSpPr>
          <p:spPr bwMode="auto">
            <a:xfrm>
              <a:off x="2518" y="330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50" name="Rectangle 1013"/>
            <p:cNvSpPr>
              <a:spLocks noChangeArrowheads="1"/>
            </p:cNvSpPr>
            <p:nvPr/>
          </p:nvSpPr>
          <p:spPr bwMode="auto">
            <a:xfrm>
              <a:off x="2805" y="3301"/>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38</a:t>
              </a:r>
              <a:endParaRPr lang="en-US" altLang="en-US" sz="1800">
                <a:solidFill>
                  <a:srgbClr val="000000"/>
                </a:solidFill>
                <a:latin typeface="Arial" panose="020B0604020202020204" pitchFamily="34" charset="0"/>
              </a:endParaRPr>
            </a:p>
          </p:txBody>
        </p:sp>
        <p:sp>
          <p:nvSpPr>
            <p:cNvPr id="199751" name="Rectangle 1014"/>
            <p:cNvSpPr>
              <a:spLocks noChangeArrowheads="1"/>
            </p:cNvSpPr>
            <p:nvPr/>
          </p:nvSpPr>
          <p:spPr bwMode="auto">
            <a:xfrm>
              <a:off x="2896" y="330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52" name="Rectangle 1015"/>
            <p:cNvSpPr>
              <a:spLocks noChangeArrowheads="1"/>
            </p:cNvSpPr>
            <p:nvPr/>
          </p:nvSpPr>
          <p:spPr bwMode="auto">
            <a:xfrm>
              <a:off x="3183" y="3301"/>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24.2%</a:t>
              </a:r>
              <a:endParaRPr lang="en-US" altLang="en-US" sz="1800">
                <a:solidFill>
                  <a:srgbClr val="000000"/>
                </a:solidFill>
                <a:latin typeface="Arial" panose="020B0604020202020204" pitchFamily="34" charset="0"/>
              </a:endParaRPr>
            </a:p>
          </p:txBody>
        </p:sp>
        <p:sp>
          <p:nvSpPr>
            <p:cNvPr id="199753" name="Rectangle 1016"/>
            <p:cNvSpPr>
              <a:spLocks noChangeArrowheads="1"/>
            </p:cNvSpPr>
            <p:nvPr/>
          </p:nvSpPr>
          <p:spPr bwMode="auto">
            <a:xfrm>
              <a:off x="3418" y="330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54" name="Rectangle 1017"/>
            <p:cNvSpPr>
              <a:spLocks noChangeArrowheads="1"/>
            </p:cNvSpPr>
            <p:nvPr/>
          </p:nvSpPr>
          <p:spPr bwMode="auto">
            <a:xfrm>
              <a:off x="3705" y="3301"/>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27</a:t>
              </a:r>
              <a:endParaRPr lang="en-US" altLang="en-US" sz="1800">
                <a:solidFill>
                  <a:srgbClr val="000000"/>
                </a:solidFill>
                <a:latin typeface="Arial" panose="020B0604020202020204" pitchFamily="34" charset="0"/>
              </a:endParaRPr>
            </a:p>
          </p:txBody>
        </p:sp>
        <p:sp>
          <p:nvSpPr>
            <p:cNvPr id="199755" name="Rectangle 1018"/>
            <p:cNvSpPr>
              <a:spLocks noChangeArrowheads="1"/>
            </p:cNvSpPr>
            <p:nvPr/>
          </p:nvSpPr>
          <p:spPr bwMode="auto">
            <a:xfrm>
              <a:off x="3796" y="330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56" name="Rectangle 1019"/>
            <p:cNvSpPr>
              <a:spLocks noChangeArrowheads="1"/>
            </p:cNvSpPr>
            <p:nvPr/>
          </p:nvSpPr>
          <p:spPr bwMode="auto">
            <a:xfrm>
              <a:off x="4083" y="3301"/>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17.2%</a:t>
              </a:r>
              <a:endParaRPr lang="en-US" altLang="en-US" sz="1800">
                <a:solidFill>
                  <a:srgbClr val="000000"/>
                </a:solidFill>
                <a:latin typeface="Arial" panose="020B0604020202020204" pitchFamily="34" charset="0"/>
              </a:endParaRPr>
            </a:p>
          </p:txBody>
        </p:sp>
        <p:sp>
          <p:nvSpPr>
            <p:cNvPr id="199757" name="Rectangle 1020"/>
            <p:cNvSpPr>
              <a:spLocks noChangeArrowheads="1"/>
            </p:cNvSpPr>
            <p:nvPr/>
          </p:nvSpPr>
          <p:spPr bwMode="auto">
            <a:xfrm>
              <a:off x="4318" y="3301"/>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58" name="Rectangle 1021"/>
            <p:cNvSpPr>
              <a:spLocks noChangeArrowheads="1"/>
            </p:cNvSpPr>
            <p:nvPr/>
          </p:nvSpPr>
          <p:spPr bwMode="auto">
            <a:xfrm>
              <a:off x="366" y="3301"/>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59" name="Rectangle 1022"/>
            <p:cNvSpPr>
              <a:spLocks noChangeArrowheads="1"/>
            </p:cNvSpPr>
            <p:nvPr/>
          </p:nvSpPr>
          <p:spPr bwMode="auto">
            <a:xfrm>
              <a:off x="373" y="3301"/>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60" name="Rectangle 1023"/>
            <p:cNvSpPr>
              <a:spLocks noChangeArrowheads="1"/>
            </p:cNvSpPr>
            <p:nvPr/>
          </p:nvSpPr>
          <p:spPr bwMode="auto">
            <a:xfrm>
              <a:off x="816" y="330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61" name="Rectangle 1024"/>
            <p:cNvSpPr>
              <a:spLocks noChangeArrowheads="1"/>
            </p:cNvSpPr>
            <p:nvPr/>
          </p:nvSpPr>
          <p:spPr bwMode="auto">
            <a:xfrm>
              <a:off x="822" y="3301"/>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62" name="Rectangle 1025"/>
            <p:cNvSpPr>
              <a:spLocks noChangeArrowheads="1"/>
            </p:cNvSpPr>
            <p:nvPr/>
          </p:nvSpPr>
          <p:spPr bwMode="auto">
            <a:xfrm>
              <a:off x="1266" y="330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63" name="Rectangle 1026"/>
            <p:cNvSpPr>
              <a:spLocks noChangeArrowheads="1"/>
            </p:cNvSpPr>
            <p:nvPr/>
          </p:nvSpPr>
          <p:spPr bwMode="auto">
            <a:xfrm>
              <a:off x="1272" y="3301"/>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64" name="Rectangle 1027"/>
            <p:cNvSpPr>
              <a:spLocks noChangeArrowheads="1"/>
            </p:cNvSpPr>
            <p:nvPr/>
          </p:nvSpPr>
          <p:spPr bwMode="auto">
            <a:xfrm>
              <a:off x="1716" y="330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65" name="Rectangle 1028"/>
            <p:cNvSpPr>
              <a:spLocks noChangeArrowheads="1"/>
            </p:cNvSpPr>
            <p:nvPr/>
          </p:nvSpPr>
          <p:spPr bwMode="auto">
            <a:xfrm>
              <a:off x="1722" y="3301"/>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66" name="Rectangle 1029"/>
            <p:cNvSpPr>
              <a:spLocks noChangeArrowheads="1"/>
            </p:cNvSpPr>
            <p:nvPr/>
          </p:nvSpPr>
          <p:spPr bwMode="auto">
            <a:xfrm>
              <a:off x="2166" y="330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67" name="Rectangle 1030"/>
            <p:cNvSpPr>
              <a:spLocks noChangeArrowheads="1"/>
            </p:cNvSpPr>
            <p:nvPr/>
          </p:nvSpPr>
          <p:spPr bwMode="auto">
            <a:xfrm>
              <a:off x="2172" y="3301"/>
              <a:ext cx="45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68" name="Rectangle 1031"/>
            <p:cNvSpPr>
              <a:spLocks noChangeArrowheads="1"/>
            </p:cNvSpPr>
            <p:nvPr/>
          </p:nvSpPr>
          <p:spPr bwMode="auto">
            <a:xfrm>
              <a:off x="2622" y="3301"/>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69" name="Rectangle 1032"/>
            <p:cNvSpPr>
              <a:spLocks noChangeArrowheads="1"/>
            </p:cNvSpPr>
            <p:nvPr/>
          </p:nvSpPr>
          <p:spPr bwMode="auto">
            <a:xfrm>
              <a:off x="2629" y="3301"/>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70" name="Rectangle 1033"/>
            <p:cNvSpPr>
              <a:spLocks noChangeArrowheads="1"/>
            </p:cNvSpPr>
            <p:nvPr/>
          </p:nvSpPr>
          <p:spPr bwMode="auto">
            <a:xfrm>
              <a:off x="3072" y="3301"/>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71" name="Rectangle 1034"/>
            <p:cNvSpPr>
              <a:spLocks noChangeArrowheads="1"/>
            </p:cNvSpPr>
            <p:nvPr/>
          </p:nvSpPr>
          <p:spPr bwMode="auto">
            <a:xfrm>
              <a:off x="3079" y="3301"/>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72" name="Rectangle 1035"/>
            <p:cNvSpPr>
              <a:spLocks noChangeArrowheads="1"/>
            </p:cNvSpPr>
            <p:nvPr/>
          </p:nvSpPr>
          <p:spPr bwMode="auto">
            <a:xfrm>
              <a:off x="3522" y="3301"/>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73" name="Rectangle 1036"/>
            <p:cNvSpPr>
              <a:spLocks noChangeArrowheads="1"/>
            </p:cNvSpPr>
            <p:nvPr/>
          </p:nvSpPr>
          <p:spPr bwMode="auto">
            <a:xfrm>
              <a:off x="3529" y="3301"/>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74" name="Rectangle 1037"/>
            <p:cNvSpPr>
              <a:spLocks noChangeArrowheads="1"/>
            </p:cNvSpPr>
            <p:nvPr/>
          </p:nvSpPr>
          <p:spPr bwMode="auto">
            <a:xfrm>
              <a:off x="3972" y="3301"/>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75" name="Rectangle 1038"/>
            <p:cNvSpPr>
              <a:spLocks noChangeArrowheads="1"/>
            </p:cNvSpPr>
            <p:nvPr/>
          </p:nvSpPr>
          <p:spPr bwMode="auto">
            <a:xfrm>
              <a:off x="3979" y="3301"/>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76" name="Rectangle 1039"/>
            <p:cNvSpPr>
              <a:spLocks noChangeArrowheads="1"/>
            </p:cNvSpPr>
            <p:nvPr/>
          </p:nvSpPr>
          <p:spPr bwMode="auto">
            <a:xfrm>
              <a:off x="4422" y="3301"/>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77" name="Rectangle 1040"/>
            <p:cNvSpPr>
              <a:spLocks noChangeArrowheads="1"/>
            </p:cNvSpPr>
            <p:nvPr/>
          </p:nvSpPr>
          <p:spPr bwMode="auto">
            <a:xfrm>
              <a:off x="366" y="3309"/>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78" name="Rectangle 1041"/>
            <p:cNvSpPr>
              <a:spLocks noChangeArrowheads="1"/>
            </p:cNvSpPr>
            <p:nvPr/>
          </p:nvSpPr>
          <p:spPr bwMode="auto">
            <a:xfrm>
              <a:off x="816" y="3309"/>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79" name="Rectangle 1042"/>
            <p:cNvSpPr>
              <a:spLocks noChangeArrowheads="1"/>
            </p:cNvSpPr>
            <p:nvPr/>
          </p:nvSpPr>
          <p:spPr bwMode="auto">
            <a:xfrm>
              <a:off x="1266" y="3309"/>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80" name="Rectangle 1043"/>
            <p:cNvSpPr>
              <a:spLocks noChangeArrowheads="1"/>
            </p:cNvSpPr>
            <p:nvPr/>
          </p:nvSpPr>
          <p:spPr bwMode="auto">
            <a:xfrm>
              <a:off x="1716" y="3309"/>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81" name="Rectangle 1044"/>
            <p:cNvSpPr>
              <a:spLocks noChangeArrowheads="1"/>
            </p:cNvSpPr>
            <p:nvPr/>
          </p:nvSpPr>
          <p:spPr bwMode="auto">
            <a:xfrm>
              <a:off x="2166" y="3309"/>
              <a:ext cx="6"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82" name="Rectangle 1045"/>
            <p:cNvSpPr>
              <a:spLocks noChangeArrowheads="1"/>
            </p:cNvSpPr>
            <p:nvPr/>
          </p:nvSpPr>
          <p:spPr bwMode="auto">
            <a:xfrm>
              <a:off x="2622" y="3309"/>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83" name="Rectangle 1046"/>
            <p:cNvSpPr>
              <a:spLocks noChangeArrowheads="1"/>
            </p:cNvSpPr>
            <p:nvPr/>
          </p:nvSpPr>
          <p:spPr bwMode="auto">
            <a:xfrm>
              <a:off x="3072" y="3309"/>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84" name="Rectangle 1047"/>
            <p:cNvSpPr>
              <a:spLocks noChangeArrowheads="1"/>
            </p:cNvSpPr>
            <p:nvPr/>
          </p:nvSpPr>
          <p:spPr bwMode="auto">
            <a:xfrm>
              <a:off x="3522" y="3309"/>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85" name="Rectangle 1048"/>
            <p:cNvSpPr>
              <a:spLocks noChangeArrowheads="1"/>
            </p:cNvSpPr>
            <p:nvPr/>
          </p:nvSpPr>
          <p:spPr bwMode="auto">
            <a:xfrm>
              <a:off x="3972" y="3309"/>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86" name="Rectangle 1049"/>
            <p:cNvSpPr>
              <a:spLocks noChangeArrowheads="1"/>
            </p:cNvSpPr>
            <p:nvPr/>
          </p:nvSpPr>
          <p:spPr bwMode="auto">
            <a:xfrm>
              <a:off x="4422" y="3309"/>
              <a:ext cx="7" cy="1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787" name="Rectangle 1050"/>
            <p:cNvSpPr>
              <a:spLocks noChangeArrowheads="1"/>
            </p:cNvSpPr>
            <p:nvPr/>
          </p:nvSpPr>
          <p:spPr bwMode="auto">
            <a:xfrm>
              <a:off x="483" y="3462"/>
              <a:ext cx="30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USHG</a:t>
              </a:r>
              <a:endParaRPr lang="en-US" altLang="en-US" sz="1800">
                <a:solidFill>
                  <a:srgbClr val="000000"/>
                </a:solidFill>
                <a:latin typeface="Arial" panose="020B0604020202020204" pitchFamily="34" charset="0"/>
              </a:endParaRPr>
            </a:p>
          </p:txBody>
        </p:sp>
        <p:sp>
          <p:nvSpPr>
            <p:cNvPr id="199788" name="Rectangle 1051"/>
            <p:cNvSpPr>
              <a:spLocks noChangeArrowheads="1"/>
            </p:cNvSpPr>
            <p:nvPr/>
          </p:nvSpPr>
          <p:spPr bwMode="auto">
            <a:xfrm>
              <a:off x="705" y="346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89" name="Rectangle 1052"/>
            <p:cNvSpPr>
              <a:spLocks noChangeArrowheads="1"/>
            </p:cNvSpPr>
            <p:nvPr/>
          </p:nvSpPr>
          <p:spPr bwMode="auto">
            <a:xfrm>
              <a:off x="999" y="3462"/>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88</a:t>
              </a:r>
              <a:endParaRPr lang="en-US" altLang="en-US" sz="1800">
                <a:solidFill>
                  <a:srgbClr val="000000"/>
                </a:solidFill>
                <a:latin typeface="Arial" panose="020B0604020202020204" pitchFamily="34" charset="0"/>
              </a:endParaRPr>
            </a:p>
          </p:txBody>
        </p:sp>
        <p:sp>
          <p:nvSpPr>
            <p:cNvPr id="199790" name="Rectangle 1053"/>
            <p:cNvSpPr>
              <a:spLocks noChangeArrowheads="1"/>
            </p:cNvSpPr>
            <p:nvPr/>
          </p:nvSpPr>
          <p:spPr bwMode="auto">
            <a:xfrm>
              <a:off x="1090" y="346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91" name="Rectangle 1054"/>
            <p:cNvSpPr>
              <a:spLocks noChangeArrowheads="1"/>
            </p:cNvSpPr>
            <p:nvPr/>
          </p:nvSpPr>
          <p:spPr bwMode="auto">
            <a:xfrm>
              <a:off x="1377" y="3462"/>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56.1%</a:t>
              </a:r>
              <a:endParaRPr lang="en-US" altLang="en-US" sz="1800">
                <a:solidFill>
                  <a:srgbClr val="000000"/>
                </a:solidFill>
                <a:latin typeface="Arial" panose="020B0604020202020204" pitchFamily="34" charset="0"/>
              </a:endParaRPr>
            </a:p>
          </p:txBody>
        </p:sp>
        <p:sp>
          <p:nvSpPr>
            <p:cNvPr id="199792" name="Rectangle 1055"/>
            <p:cNvSpPr>
              <a:spLocks noChangeArrowheads="1"/>
            </p:cNvSpPr>
            <p:nvPr/>
          </p:nvSpPr>
          <p:spPr bwMode="auto">
            <a:xfrm>
              <a:off x="1612" y="346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93" name="Rectangle 1056"/>
            <p:cNvSpPr>
              <a:spLocks noChangeArrowheads="1"/>
            </p:cNvSpPr>
            <p:nvPr/>
          </p:nvSpPr>
          <p:spPr bwMode="auto">
            <a:xfrm>
              <a:off x="1905" y="3462"/>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19</a:t>
              </a:r>
              <a:endParaRPr lang="en-US" altLang="en-US" sz="1800">
                <a:solidFill>
                  <a:srgbClr val="000000"/>
                </a:solidFill>
                <a:latin typeface="Arial" panose="020B0604020202020204" pitchFamily="34" charset="0"/>
              </a:endParaRPr>
            </a:p>
          </p:txBody>
        </p:sp>
        <p:sp>
          <p:nvSpPr>
            <p:cNvPr id="199794" name="Rectangle 1057"/>
            <p:cNvSpPr>
              <a:spLocks noChangeArrowheads="1"/>
            </p:cNvSpPr>
            <p:nvPr/>
          </p:nvSpPr>
          <p:spPr bwMode="auto">
            <a:xfrm>
              <a:off x="1996" y="346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95" name="Rectangle 1058"/>
            <p:cNvSpPr>
              <a:spLocks noChangeArrowheads="1"/>
            </p:cNvSpPr>
            <p:nvPr/>
          </p:nvSpPr>
          <p:spPr bwMode="auto">
            <a:xfrm>
              <a:off x="2283" y="3462"/>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12.1%</a:t>
              </a:r>
              <a:endParaRPr lang="en-US" altLang="en-US" sz="1800">
                <a:solidFill>
                  <a:srgbClr val="000000"/>
                </a:solidFill>
                <a:latin typeface="Arial" panose="020B0604020202020204" pitchFamily="34" charset="0"/>
              </a:endParaRPr>
            </a:p>
          </p:txBody>
        </p:sp>
        <p:sp>
          <p:nvSpPr>
            <p:cNvPr id="199796" name="Rectangle 1059"/>
            <p:cNvSpPr>
              <a:spLocks noChangeArrowheads="1"/>
            </p:cNvSpPr>
            <p:nvPr/>
          </p:nvSpPr>
          <p:spPr bwMode="auto">
            <a:xfrm>
              <a:off x="2518" y="346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97" name="Rectangle 1060"/>
            <p:cNvSpPr>
              <a:spLocks noChangeArrowheads="1"/>
            </p:cNvSpPr>
            <p:nvPr/>
          </p:nvSpPr>
          <p:spPr bwMode="auto">
            <a:xfrm>
              <a:off x="2805" y="3462"/>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38</a:t>
              </a:r>
              <a:endParaRPr lang="en-US" altLang="en-US" sz="1800">
                <a:solidFill>
                  <a:srgbClr val="000000"/>
                </a:solidFill>
                <a:latin typeface="Arial" panose="020B0604020202020204" pitchFamily="34" charset="0"/>
              </a:endParaRPr>
            </a:p>
          </p:txBody>
        </p:sp>
        <p:sp>
          <p:nvSpPr>
            <p:cNvPr id="199798" name="Rectangle 1061"/>
            <p:cNvSpPr>
              <a:spLocks noChangeArrowheads="1"/>
            </p:cNvSpPr>
            <p:nvPr/>
          </p:nvSpPr>
          <p:spPr bwMode="auto">
            <a:xfrm>
              <a:off x="2896" y="346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799" name="Rectangle 1062"/>
            <p:cNvSpPr>
              <a:spLocks noChangeArrowheads="1"/>
            </p:cNvSpPr>
            <p:nvPr/>
          </p:nvSpPr>
          <p:spPr bwMode="auto">
            <a:xfrm>
              <a:off x="3183" y="3462"/>
              <a:ext cx="31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24.2%</a:t>
              </a:r>
              <a:endParaRPr lang="en-US" altLang="en-US" sz="1800">
                <a:solidFill>
                  <a:srgbClr val="000000"/>
                </a:solidFill>
                <a:latin typeface="Arial" panose="020B0604020202020204" pitchFamily="34" charset="0"/>
              </a:endParaRPr>
            </a:p>
          </p:txBody>
        </p:sp>
        <p:sp>
          <p:nvSpPr>
            <p:cNvPr id="199800" name="Rectangle 1063"/>
            <p:cNvSpPr>
              <a:spLocks noChangeArrowheads="1"/>
            </p:cNvSpPr>
            <p:nvPr/>
          </p:nvSpPr>
          <p:spPr bwMode="auto">
            <a:xfrm>
              <a:off x="3418" y="346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801" name="Rectangle 1064"/>
            <p:cNvSpPr>
              <a:spLocks noChangeArrowheads="1"/>
            </p:cNvSpPr>
            <p:nvPr/>
          </p:nvSpPr>
          <p:spPr bwMode="auto">
            <a:xfrm>
              <a:off x="3705" y="3462"/>
              <a:ext cx="15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12</a:t>
              </a:r>
              <a:endParaRPr lang="en-US" altLang="en-US" sz="1800">
                <a:solidFill>
                  <a:srgbClr val="000000"/>
                </a:solidFill>
                <a:latin typeface="Arial" panose="020B0604020202020204" pitchFamily="34" charset="0"/>
              </a:endParaRPr>
            </a:p>
          </p:txBody>
        </p:sp>
        <p:sp>
          <p:nvSpPr>
            <p:cNvPr id="199802" name="Rectangle 1065"/>
            <p:cNvSpPr>
              <a:spLocks noChangeArrowheads="1"/>
            </p:cNvSpPr>
            <p:nvPr/>
          </p:nvSpPr>
          <p:spPr bwMode="auto">
            <a:xfrm>
              <a:off x="3796" y="346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803" name="Rectangle 1066"/>
            <p:cNvSpPr>
              <a:spLocks noChangeArrowheads="1"/>
            </p:cNvSpPr>
            <p:nvPr/>
          </p:nvSpPr>
          <p:spPr bwMode="auto">
            <a:xfrm>
              <a:off x="4109" y="3462"/>
              <a:ext cx="26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7.6%</a:t>
              </a:r>
              <a:endParaRPr lang="en-US" altLang="en-US" sz="1800">
                <a:solidFill>
                  <a:srgbClr val="000000"/>
                </a:solidFill>
                <a:latin typeface="Arial" panose="020B0604020202020204" pitchFamily="34" charset="0"/>
              </a:endParaRPr>
            </a:p>
          </p:txBody>
        </p:sp>
        <p:sp>
          <p:nvSpPr>
            <p:cNvPr id="199804" name="Rectangle 1067"/>
            <p:cNvSpPr>
              <a:spLocks noChangeArrowheads="1"/>
            </p:cNvSpPr>
            <p:nvPr/>
          </p:nvSpPr>
          <p:spPr bwMode="auto">
            <a:xfrm>
              <a:off x="4298" y="3462"/>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sp>
          <p:nvSpPr>
            <p:cNvPr id="199805" name="Rectangle 1068"/>
            <p:cNvSpPr>
              <a:spLocks noChangeArrowheads="1"/>
            </p:cNvSpPr>
            <p:nvPr/>
          </p:nvSpPr>
          <p:spPr bwMode="auto">
            <a:xfrm>
              <a:off x="366" y="3454"/>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06" name="Rectangle 1069"/>
            <p:cNvSpPr>
              <a:spLocks noChangeArrowheads="1"/>
            </p:cNvSpPr>
            <p:nvPr/>
          </p:nvSpPr>
          <p:spPr bwMode="auto">
            <a:xfrm>
              <a:off x="373" y="3454"/>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07" name="Rectangle 1070"/>
            <p:cNvSpPr>
              <a:spLocks noChangeArrowheads="1"/>
            </p:cNvSpPr>
            <p:nvPr/>
          </p:nvSpPr>
          <p:spPr bwMode="auto">
            <a:xfrm>
              <a:off x="816" y="3454"/>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08" name="Rectangle 1071"/>
            <p:cNvSpPr>
              <a:spLocks noChangeArrowheads="1"/>
            </p:cNvSpPr>
            <p:nvPr/>
          </p:nvSpPr>
          <p:spPr bwMode="auto">
            <a:xfrm>
              <a:off x="822" y="3454"/>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09" name="Rectangle 1072"/>
            <p:cNvSpPr>
              <a:spLocks noChangeArrowheads="1"/>
            </p:cNvSpPr>
            <p:nvPr/>
          </p:nvSpPr>
          <p:spPr bwMode="auto">
            <a:xfrm>
              <a:off x="1266" y="3454"/>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10" name="Rectangle 1073"/>
            <p:cNvSpPr>
              <a:spLocks noChangeArrowheads="1"/>
            </p:cNvSpPr>
            <p:nvPr/>
          </p:nvSpPr>
          <p:spPr bwMode="auto">
            <a:xfrm>
              <a:off x="1272" y="3454"/>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11" name="Rectangle 1074"/>
            <p:cNvSpPr>
              <a:spLocks noChangeArrowheads="1"/>
            </p:cNvSpPr>
            <p:nvPr/>
          </p:nvSpPr>
          <p:spPr bwMode="auto">
            <a:xfrm>
              <a:off x="1716" y="3454"/>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12" name="Rectangle 1075"/>
            <p:cNvSpPr>
              <a:spLocks noChangeArrowheads="1"/>
            </p:cNvSpPr>
            <p:nvPr/>
          </p:nvSpPr>
          <p:spPr bwMode="auto">
            <a:xfrm>
              <a:off x="1722" y="3454"/>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13" name="Rectangle 1076"/>
            <p:cNvSpPr>
              <a:spLocks noChangeArrowheads="1"/>
            </p:cNvSpPr>
            <p:nvPr/>
          </p:nvSpPr>
          <p:spPr bwMode="auto">
            <a:xfrm>
              <a:off x="2166" y="3454"/>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14" name="Rectangle 1077"/>
            <p:cNvSpPr>
              <a:spLocks noChangeArrowheads="1"/>
            </p:cNvSpPr>
            <p:nvPr/>
          </p:nvSpPr>
          <p:spPr bwMode="auto">
            <a:xfrm>
              <a:off x="2172" y="3454"/>
              <a:ext cx="45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15" name="Rectangle 1078"/>
            <p:cNvSpPr>
              <a:spLocks noChangeArrowheads="1"/>
            </p:cNvSpPr>
            <p:nvPr/>
          </p:nvSpPr>
          <p:spPr bwMode="auto">
            <a:xfrm>
              <a:off x="2622" y="3454"/>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16" name="Rectangle 1079"/>
            <p:cNvSpPr>
              <a:spLocks noChangeArrowheads="1"/>
            </p:cNvSpPr>
            <p:nvPr/>
          </p:nvSpPr>
          <p:spPr bwMode="auto">
            <a:xfrm>
              <a:off x="2629" y="3454"/>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17" name="Rectangle 1080"/>
            <p:cNvSpPr>
              <a:spLocks noChangeArrowheads="1"/>
            </p:cNvSpPr>
            <p:nvPr/>
          </p:nvSpPr>
          <p:spPr bwMode="auto">
            <a:xfrm>
              <a:off x="3072" y="3454"/>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18" name="Rectangle 1081"/>
            <p:cNvSpPr>
              <a:spLocks noChangeArrowheads="1"/>
            </p:cNvSpPr>
            <p:nvPr/>
          </p:nvSpPr>
          <p:spPr bwMode="auto">
            <a:xfrm>
              <a:off x="3079" y="3454"/>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19" name="Rectangle 1082"/>
            <p:cNvSpPr>
              <a:spLocks noChangeArrowheads="1"/>
            </p:cNvSpPr>
            <p:nvPr/>
          </p:nvSpPr>
          <p:spPr bwMode="auto">
            <a:xfrm>
              <a:off x="3522" y="3454"/>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20" name="Rectangle 1083"/>
            <p:cNvSpPr>
              <a:spLocks noChangeArrowheads="1"/>
            </p:cNvSpPr>
            <p:nvPr/>
          </p:nvSpPr>
          <p:spPr bwMode="auto">
            <a:xfrm>
              <a:off x="3529" y="3454"/>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21" name="Rectangle 1084"/>
            <p:cNvSpPr>
              <a:spLocks noChangeArrowheads="1"/>
            </p:cNvSpPr>
            <p:nvPr/>
          </p:nvSpPr>
          <p:spPr bwMode="auto">
            <a:xfrm>
              <a:off x="3972" y="3454"/>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22" name="Rectangle 1085"/>
            <p:cNvSpPr>
              <a:spLocks noChangeArrowheads="1"/>
            </p:cNvSpPr>
            <p:nvPr/>
          </p:nvSpPr>
          <p:spPr bwMode="auto">
            <a:xfrm>
              <a:off x="3979" y="3454"/>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23" name="Rectangle 1086"/>
            <p:cNvSpPr>
              <a:spLocks noChangeArrowheads="1"/>
            </p:cNvSpPr>
            <p:nvPr/>
          </p:nvSpPr>
          <p:spPr bwMode="auto">
            <a:xfrm>
              <a:off x="4422" y="3454"/>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24" name="Rectangle 1087"/>
            <p:cNvSpPr>
              <a:spLocks noChangeArrowheads="1"/>
            </p:cNvSpPr>
            <p:nvPr/>
          </p:nvSpPr>
          <p:spPr bwMode="auto">
            <a:xfrm>
              <a:off x="366" y="3462"/>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25" name="Rectangle 1088"/>
            <p:cNvSpPr>
              <a:spLocks noChangeArrowheads="1"/>
            </p:cNvSpPr>
            <p:nvPr/>
          </p:nvSpPr>
          <p:spPr bwMode="auto">
            <a:xfrm>
              <a:off x="366" y="3615"/>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26" name="Rectangle 1089"/>
            <p:cNvSpPr>
              <a:spLocks noChangeArrowheads="1"/>
            </p:cNvSpPr>
            <p:nvPr/>
          </p:nvSpPr>
          <p:spPr bwMode="auto">
            <a:xfrm>
              <a:off x="366" y="3615"/>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27" name="Rectangle 1090"/>
            <p:cNvSpPr>
              <a:spLocks noChangeArrowheads="1"/>
            </p:cNvSpPr>
            <p:nvPr/>
          </p:nvSpPr>
          <p:spPr bwMode="auto">
            <a:xfrm>
              <a:off x="373" y="3615"/>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28" name="Rectangle 1091"/>
            <p:cNvSpPr>
              <a:spLocks noChangeArrowheads="1"/>
            </p:cNvSpPr>
            <p:nvPr/>
          </p:nvSpPr>
          <p:spPr bwMode="auto">
            <a:xfrm>
              <a:off x="816" y="3462"/>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29" name="Rectangle 1092"/>
            <p:cNvSpPr>
              <a:spLocks noChangeArrowheads="1"/>
            </p:cNvSpPr>
            <p:nvPr/>
          </p:nvSpPr>
          <p:spPr bwMode="auto">
            <a:xfrm>
              <a:off x="816" y="3615"/>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30" name="Rectangle 1093"/>
            <p:cNvSpPr>
              <a:spLocks noChangeArrowheads="1"/>
            </p:cNvSpPr>
            <p:nvPr/>
          </p:nvSpPr>
          <p:spPr bwMode="auto">
            <a:xfrm>
              <a:off x="822" y="3615"/>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31" name="Rectangle 1094"/>
            <p:cNvSpPr>
              <a:spLocks noChangeArrowheads="1"/>
            </p:cNvSpPr>
            <p:nvPr/>
          </p:nvSpPr>
          <p:spPr bwMode="auto">
            <a:xfrm>
              <a:off x="1266" y="3462"/>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32" name="Rectangle 1095"/>
            <p:cNvSpPr>
              <a:spLocks noChangeArrowheads="1"/>
            </p:cNvSpPr>
            <p:nvPr/>
          </p:nvSpPr>
          <p:spPr bwMode="auto">
            <a:xfrm>
              <a:off x="1266" y="3615"/>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33" name="Rectangle 1096"/>
            <p:cNvSpPr>
              <a:spLocks noChangeArrowheads="1"/>
            </p:cNvSpPr>
            <p:nvPr/>
          </p:nvSpPr>
          <p:spPr bwMode="auto">
            <a:xfrm>
              <a:off x="1272" y="3615"/>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34" name="Rectangle 1097"/>
            <p:cNvSpPr>
              <a:spLocks noChangeArrowheads="1"/>
            </p:cNvSpPr>
            <p:nvPr/>
          </p:nvSpPr>
          <p:spPr bwMode="auto">
            <a:xfrm>
              <a:off x="1716" y="3462"/>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35" name="Rectangle 1098"/>
            <p:cNvSpPr>
              <a:spLocks noChangeArrowheads="1"/>
            </p:cNvSpPr>
            <p:nvPr/>
          </p:nvSpPr>
          <p:spPr bwMode="auto">
            <a:xfrm>
              <a:off x="1716" y="3615"/>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36" name="Rectangle 1099"/>
            <p:cNvSpPr>
              <a:spLocks noChangeArrowheads="1"/>
            </p:cNvSpPr>
            <p:nvPr/>
          </p:nvSpPr>
          <p:spPr bwMode="auto">
            <a:xfrm>
              <a:off x="1722" y="3615"/>
              <a:ext cx="44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37" name="Rectangle 1100"/>
            <p:cNvSpPr>
              <a:spLocks noChangeArrowheads="1"/>
            </p:cNvSpPr>
            <p:nvPr/>
          </p:nvSpPr>
          <p:spPr bwMode="auto">
            <a:xfrm>
              <a:off x="2166" y="3462"/>
              <a:ext cx="6"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38" name="Rectangle 1101"/>
            <p:cNvSpPr>
              <a:spLocks noChangeArrowheads="1"/>
            </p:cNvSpPr>
            <p:nvPr/>
          </p:nvSpPr>
          <p:spPr bwMode="auto">
            <a:xfrm>
              <a:off x="2166" y="3615"/>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39" name="Rectangle 1102"/>
            <p:cNvSpPr>
              <a:spLocks noChangeArrowheads="1"/>
            </p:cNvSpPr>
            <p:nvPr/>
          </p:nvSpPr>
          <p:spPr bwMode="auto">
            <a:xfrm>
              <a:off x="2172" y="3615"/>
              <a:ext cx="45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40" name="Rectangle 1103"/>
            <p:cNvSpPr>
              <a:spLocks noChangeArrowheads="1"/>
            </p:cNvSpPr>
            <p:nvPr/>
          </p:nvSpPr>
          <p:spPr bwMode="auto">
            <a:xfrm>
              <a:off x="2622" y="3462"/>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41" name="Rectangle 1104"/>
            <p:cNvSpPr>
              <a:spLocks noChangeArrowheads="1"/>
            </p:cNvSpPr>
            <p:nvPr/>
          </p:nvSpPr>
          <p:spPr bwMode="auto">
            <a:xfrm>
              <a:off x="2622" y="3615"/>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42" name="Rectangle 1105"/>
            <p:cNvSpPr>
              <a:spLocks noChangeArrowheads="1"/>
            </p:cNvSpPr>
            <p:nvPr/>
          </p:nvSpPr>
          <p:spPr bwMode="auto">
            <a:xfrm>
              <a:off x="2629" y="3615"/>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43" name="Rectangle 1106"/>
            <p:cNvSpPr>
              <a:spLocks noChangeArrowheads="1"/>
            </p:cNvSpPr>
            <p:nvPr/>
          </p:nvSpPr>
          <p:spPr bwMode="auto">
            <a:xfrm>
              <a:off x="3072" y="3462"/>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44" name="Rectangle 1107"/>
            <p:cNvSpPr>
              <a:spLocks noChangeArrowheads="1"/>
            </p:cNvSpPr>
            <p:nvPr/>
          </p:nvSpPr>
          <p:spPr bwMode="auto">
            <a:xfrm>
              <a:off x="3072" y="3615"/>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45" name="Rectangle 1108"/>
            <p:cNvSpPr>
              <a:spLocks noChangeArrowheads="1"/>
            </p:cNvSpPr>
            <p:nvPr/>
          </p:nvSpPr>
          <p:spPr bwMode="auto">
            <a:xfrm>
              <a:off x="3079" y="3615"/>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46" name="Rectangle 1109"/>
            <p:cNvSpPr>
              <a:spLocks noChangeArrowheads="1"/>
            </p:cNvSpPr>
            <p:nvPr/>
          </p:nvSpPr>
          <p:spPr bwMode="auto">
            <a:xfrm>
              <a:off x="3522" y="3462"/>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47" name="Rectangle 1110"/>
            <p:cNvSpPr>
              <a:spLocks noChangeArrowheads="1"/>
            </p:cNvSpPr>
            <p:nvPr/>
          </p:nvSpPr>
          <p:spPr bwMode="auto">
            <a:xfrm>
              <a:off x="3522" y="3615"/>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48" name="Rectangle 1111"/>
            <p:cNvSpPr>
              <a:spLocks noChangeArrowheads="1"/>
            </p:cNvSpPr>
            <p:nvPr/>
          </p:nvSpPr>
          <p:spPr bwMode="auto">
            <a:xfrm>
              <a:off x="3529" y="3615"/>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49" name="Rectangle 1112"/>
            <p:cNvSpPr>
              <a:spLocks noChangeArrowheads="1"/>
            </p:cNvSpPr>
            <p:nvPr/>
          </p:nvSpPr>
          <p:spPr bwMode="auto">
            <a:xfrm>
              <a:off x="3972" y="3462"/>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50" name="Rectangle 1113"/>
            <p:cNvSpPr>
              <a:spLocks noChangeArrowheads="1"/>
            </p:cNvSpPr>
            <p:nvPr/>
          </p:nvSpPr>
          <p:spPr bwMode="auto">
            <a:xfrm>
              <a:off x="3972" y="3615"/>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51" name="Rectangle 1114"/>
            <p:cNvSpPr>
              <a:spLocks noChangeArrowheads="1"/>
            </p:cNvSpPr>
            <p:nvPr/>
          </p:nvSpPr>
          <p:spPr bwMode="auto">
            <a:xfrm>
              <a:off x="3979" y="3615"/>
              <a:ext cx="44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52" name="Rectangle 1115"/>
            <p:cNvSpPr>
              <a:spLocks noChangeArrowheads="1"/>
            </p:cNvSpPr>
            <p:nvPr/>
          </p:nvSpPr>
          <p:spPr bwMode="auto">
            <a:xfrm>
              <a:off x="4422" y="3462"/>
              <a:ext cx="7" cy="1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53" name="Rectangle 1116"/>
            <p:cNvSpPr>
              <a:spLocks noChangeArrowheads="1"/>
            </p:cNvSpPr>
            <p:nvPr/>
          </p:nvSpPr>
          <p:spPr bwMode="auto">
            <a:xfrm>
              <a:off x="4422" y="3615"/>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54" name="Rectangle 1117"/>
            <p:cNvSpPr>
              <a:spLocks noChangeArrowheads="1"/>
            </p:cNvSpPr>
            <p:nvPr/>
          </p:nvSpPr>
          <p:spPr bwMode="auto">
            <a:xfrm>
              <a:off x="4422" y="3615"/>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solidFill>
                  <a:srgbClr val="000000"/>
                </a:solidFill>
              </a:endParaRPr>
            </a:p>
          </p:txBody>
        </p:sp>
        <p:sp>
          <p:nvSpPr>
            <p:cNvPr id="199855" name="Rectangle 1118"/>
            <p:cNvSpPr>
              <a:spLocks noChangeArrowheads="1"/>
            </p:cNvSpPr>
            <p:nvPr/>
          </p:nvSpPr>
          <p:spPr bwMode="auto">
            <a:xfrm>
              <a:off x="366" y="3615"/>
              <a:ext cx="7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500">
                  <a:solidFill>
                    <a:srgbClr val="000000"/>
                  </a:solidFill>
                </a:rPr>
                <a:t> </a:t>
              </a:r>
              <a:endParaRPr lang="en-US" altLang="en-US" sz="1800">
                <a:solidFill>
                  <a:srgbClr val="000000"/>
                </a:solidFill>
                <a:latin typeface="Arial" panose="020B0604020202020204" pitchFamily="34" charset="0"/>
              </a:endParaRPr>
            </a:p>
          </p:txBody>
        </p:sp>
      </p:grpSp>
    </p:spTree>
    <p:extLst>
      <p:ext uri="{BB962C8B-B14F-4D97-AF65-F5344CB8AC3E}">
        <p14:creationId xmlns:p14="http://schemas.microsoft.com/office/powerpoint/2010/main" val="2679338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9953" y="274638"/>
            <a:ext cx="8229600" cy="1143000"/>
          </a:xfrm>
        </p:spPr>
        <p:txBody>
          <a:bodyPr rtlCol="0">
            <a:normAutofit fontScale="90000"/>
          </a:bodyPr>
          <a:lstStyle/>
          <a:p>
            <a:pPr eaLnBrk="1" fontAlgn="auto" hangingPunct="1">
              <a:spcAft>
                <a:spcPts val="0"/>
              </a:spcAft>
              <a:defRPr/>
            </a:pPr>
            <a:r>
              <a:rPr lang="en-US" dirty="0" smtClean="0"/>
              <a:t>SWD - Graduation Data by Program</a:t>
            </a:r>
            <a:br>
              <a:rPr lang="en-US" dirty="0" smtClean="0"/>
            </a:br>
            <a:r>
              <a:rPr lang="en-US" dirty="0" smtClean="0"/>
              <a:t>(Past 4 Graduating Cohorts)</a:t>
            </a:r>
            <a:endParaRPr lang="en-US" dirty="0"/>
          </a:p>
        </p:txBody>
      </p:sp>
      <p:graphicFrame>
        <p:nvGraphicFramePr>
          <p:cNvPr id="7" name="Content Placeholder 6"/>
          <p:cNvGraphicFramePr>
            <a:graphicFrameLocks noGrp="1"/>
          </p:cNvGraphicFramePr>
          <p:nvPr>
            <p:ph idx="4294967295"/>
            <p:extLst/>
          </p:nvPr>
        </p:nvGraphicFramePr>
        <p:xfrm>
          <a:off x="509953" y="1622425"/>
          <a:ext cx="8135938" cy="4275137"/>
        </p:xfrm>
        <a:graphic>
          <a:graphicData uri="http://schemas.openxmlformats.org/drawingml/2006/table">
            <a:tbl>
              <a:tblPr firstRow="1" firstCol="1" bandRow="1"/>
              <a:tblGrid>
                <a:gridCol w="1388756"/>
                <a:gridCol w="890410"/>
                <a:gridCol w="850259"/>
                <a:gridCol w="850259"/>
                <a:gridCol w="1090989"/>
                <a:gridCol w="1029934"/>
                <a:gridCol w="925838"/>
                <a:gridCol w="1109493"/>
              </a:tblGrid>
              <a:tr h="421603">
                <a:tc gridSpan="2">
                  <a:txBody>
                    <a:bodyPr/>
                    <a:lstStyle/>
                    <a:p>
                      <a:pPr marL="0" marR="0" algn="ctr">
                        <a:spcBef>
                          <a:spcPts val="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Past 4 Graduating Cohorts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3151"/>
                    </a:solidFill>
                  </a:tcPr>
                </a:tc>
                <a:tc hMerge="1">
                  <a:txBody>
                    <a:bodyPr/>
                    <a:lstStyle/>
                    <a:p>
                      <a:endParaRPr lang="en-US"/>
                    </a:p>
                  </a:txBody>
                  <a:tcPr/>
                </a:tc>
                <a:tc gridSpan="4">
                  <a:txBody>
                    <a:bodyPr/>
                    <a:lstStyle/>
                    <a:p>
                      <a:pPr marL="0" marR="0" algn="ctr">
                        <a:spcBef>
                          <a:spcPts val="0"/>
                        </a:spcBef>
                        <a:spcAft>
                          <a:spcPts val="0"/>
                        </a:spcAft>
                      </a:pPr>
                      <a:r>
                        <a:rPr lang="en-US"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Graduates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315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Non-Completers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3151"/>
                    </a:solidFill>
                  </a:tcPr>
                </a:tc>
                <a:tc hMerge="1">
                  <a:txBody>
                    <a:bodyPr/>
                    <a:lstStyle/>
                    <a:p>
                      <a:endParaRPr lang="en-US"/>
                    </a:p>
                  </a:txBody>
                  <a:tcPr/>
                </a:tc>
              </a:tr>
              <a:tr h="850780">
                <a:tc>
                  <a:txBody>
                    <a:bodyPr/>
                    <a:lstStyle/>
                    <a:p>
                      <a:pPr marL="0" marR="0">
                        <a:spcBef>
                          <a:spcPts val="0"/>
                        </a:spcBef>
                        <a:spcAft>
                          <a:spcPts val="0"/>
                        </a:spcAft>
                      </a:pP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 SWD Enrollment: 221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Enrollment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IEP Diploma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Local Diploma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Commencement Credentials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Dropped Out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Still Enrolled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459">
                <a:tc>
                  <a:txBody>
                    <a:bodyPr/>
                    <a:lstStyle/>
                    <a:p>
                      <a:pPr marL="0" marR="0">
                        <a:spcBef>
                          <a:spcPts val="0"/>
                        </a:spcBef>
                        <a:spcAft>
                          <a:spcPts val="0"/>
                        </a:spcAft>
                      </a:pPr>
                      <a:r>
                        <a:rPr lang="en-US" sz="1200" dirty="0">
                          <a:solidFill>
                            <a:schemeClr val="tx1"/>
                          </a:solidFill>
                        </a:rPr>
                        <a:t>Self-Contained</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200" dirty="0"/>
                        <a:t>85</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dirty="0"/>
                        <a:t>2.4%</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dirty="0"/>
                        <a:t>8.2%</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dirty="0"/>
                        <a:t>16.5%</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200" dirty="0"/>
                        <a:t>2.4%</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200" dirty="0"/>
                        <a:t>58.8%</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200" dirty="0"/>
                        <a:t>11.8%</a:t>
                      </a: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00459">
                <a:tc>
                  <a:txBody>
                    <a:bodyPr/>
                    <a:lstStyle/>
                    <a:p>
                      <a:pPr marL="0" marR="0">
                        <a:spcBef>
                          <a:spcPts val="0"/>
                        </a:spcBef>
                        <a:spcAft>
                          <a:spcPts val="0"/>
                        </a:spcAft>
                      </a:pP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12.1.4 (NYSAA)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459">
                <a:tc>
                  <a:txBody>
                    <a:bodyPr/>
                    <a:lstStyle/>
                    <a:p>
                      <a:pPr marL="0" marR="0">
                        <a:spcBef>
                          <a:spcPts val="0"/>
                        </a:spcBef>
                        <a:spcAft>
                          <a:spcPts val="0"/>
                        </a:spcAft>
                      </a:pP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ICOT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459">
                <a:tc>
                  <a:txBody>
                    <a:bodyPr/>
                    <a:lstStyle/>
                    <a:p>
                      <a:pPr marL="0" marR="0">
                        <a:spcBef>
                          <a:spcPts val="0"/>
                        </a:spcBef>
                        <a:spcAft>
                          <a:spcPts val="0"/>
                        </a:spcAft>
                      </a:pP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Resource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459">
                <a:tc>
                  <a:txBody>
                    <a:bodyPr/>
                    <a:lstStyle/>
                    <a:p>
                      <a:pPr marL="0" marR="0">
                        <a:spcBef>
                          <a:spcPts val="0"/>
                        </a:spcBef>
                        <a:spcAft>
                          <a:spcPts val="0"/>
                        </a:spcAft>
                      </a:pP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459">
                <a:tc gridSpan="8">
                  <a:txBody>
                    <a:bodyPr/>
                    <a:lstStyle/>
                    <a:p>
                      <a:pPr marL="0" marR="0">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*Self-Contained includes 12:1:1, 8:1:1, 8:1:2, 6:1:1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869699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332512" y="3605646"/>
          <a:ext cx="8302332" cy="2196654"/>
        </p:xfrm>
        <a:graphic>
          <a:graphicData uri="http://schemas.openxmlformats.org/drawingml/2006/table">
            <a:tbl>
              <a:tblPr firstRow="1" firstCol="1" bandRow="1"/>
              <a:tblGrid>
                <a:gridCol w="1644161"/>
                <a:gridCol w="407643"/>
                <a:gridCol w="407643"/>
                <a:gridCol w="407643"/>
                <a:gridCol w="407643"/>
                <a:gridCol w="407643"/>
                <a:gridCol w="407643"/>
                <a:gridCol w="339703"/>
                <a:gridCol w="407643"/>
                <a:gridCol w="407643"/>
                <a:gridCol w="475584"/>
                <a:gridCol w="407643"/>
                <a:gridCol w="407643"/>
                <a:gridCol w="407643"/>
                <a:gridCol w="475584"/>
                <a:gridCol w="407643"/>
                <a:gridCol w="475584"/>
              </a:tblGrid>
              <a:tr h="181849">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gridSpan="8">
                  <a:txBody>
                    <a:bodyPr/>
                    <a:lstStyle/>
                    <a:p>
                      <a:pPr marL="0" marR="0" algn="ctr">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NYS 7-8 ELA</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marL="0" marR="0" algn="ctr">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NYS 7-8 Math</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4985">
                <a:tc>
                  <a:txBody>
                    <a:bodyPr/>
                    <a:lstStyle/>
                    <a:p>
                      <a:pPr marL="0" marR="0" algn="ctr">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Subgroups</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gridSpan="2">
                  <a:txBody>
                    <a:bodyPr/>
                    <a:lstStyle/>
                    <a:p>
                      <a:pPr marL="0" marR="0" algn="ctr">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Level 1</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hMerge="1">
                  <a:txBody>
                    <a:bodyPr/>
                    <a:lstStyle/>
                    <a:p>
                      <a:endParaRPr lang="en-US"/>
                    </a:p>
                  </a:txBody>
                  <a:tcPr/>
                </a:tc>
                <a:tc gridSpan="2">
                  <a:txBody>
                    <a:bodyPr/>
                    <a:lstStyle/>
                    <a:p>
                      <a:pPr marL="0" marR="0" algn="ctr">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Level 2</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hMerge="1">
                  <a:txBody>
                    <a:bodyPr/>
                    <a:lstStyle/>
                    <a:p>
                      <a:endParaRPr lang="en-US"/>
                    </a:p>
                  </a:txBody>
                  <a:tcPr/>
                </a:tc>
                <a:tc gridSpan="2">
                  <a:txBody>
                    <a:bodyPr/>
                    <a:lstStyle/>
                    <a:p>
                      <a:pPr marL="0" marR="0" algn="ctr">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Level 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hMerge="1">
                  <a:txBody>
                    <a:bodyPr/>
                    <a:lstStyle/>
                    <a:p>
                      <a:endParaRPr lang="en-US"/>
                    </a:p>
                  </a:txBody>
                  <a:tcPr/>
                </a:tc>
                <a:tc gridSpan="2">
                  <a:txBody>
                    <a:bodyPr/>
                    <a:lstStyle/>
                    <a:p>
                      <a:pPr marL="0" marR="0" algn="ctr">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Level 4</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hMerge="1">
                  <a:txBody>
                    <a:bodyPr/>
                    <a:lstStyle/>
                    <a:p>
                      <a:endParaRPr lang="en-US"/>
                    </a:p>
                  </a:txBody>
                  <a:tcPr/>
                </a:tc>
                <a:tc gridSpan="2">
                  <a:txBody>
                    <a:bodyPr/>
                    <a:lstStyle/>
                    <a:p>
                      <a:pPr marL="0" marR="0" algn="ctr">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Level 1</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hMerge="1">
                  <a:txBody>
                    <a:bodyPr/>
                    <a:lstStyle/>
                    <a:p>
                      <a:endParaRPr lang="en-US"/>
                    </a:p>
                  </a:txBody>
                  <a:tcPr/>
                </a:tc>
                <a:tc gridSpan="2">
                  <a:txBody>
                    <a:bodyPr/>
                    <a:lstStyle/>
                    <a:p>
                      <a:pPr marL="0" marR="0" algn="ctr">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Level 2</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hMerge="1">
                  <a:txBody>
                    <a:bodyPr/>
                    <a:lstStyle/>
                    <a:p>
                      <a:endParaRPr lang="en-US"/>
                    </a:p>
                  </a:txBody>
                  <a:tcPr/>
                </a:tc>
                <a:tc gridSpan="2">
                  <a:txBody>
                    <a:bodyPr/>
                    <a:lstStyle/>
                    <a:p>
                      <a:pPr marL="0" marR="0" algn="ctr">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Level 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hMerge="1">
                  <a:txBody>
                    <a:bodyPr/>
                    <a:lstStyle/>
                    <a:p>
                      <a:endParaRPr lang="en-US"/>
                    </a:p>
                  </a:txBody>
                  <a:tcPr/>
                </a:tc>
                <a:tc gridSpan="2">
                  <a:txBody>
                    <a:bodyPr/>
                    <a:lstStyle/>
                    <a:p>
                      <a:pPr marL="0" marR="0" algn="ctr">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Level 4</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hMerge="1">
                  <a:txBody>
                    <a:bodyPr/>
                    <a:lstStyle/>
                    <a:p>
                      <a:endParaRPr lang="en-US"/>
                    </a:p>
                  </a:txBody>
                  <a:tcPr/>
                </a:tc>
              </a:tr>
              <a:tr h="154985">
                <a:tc>
                  <a:txBody>
                    <a:bodyPr/>
                    <a:lstStyle/>
                    <a:p>
                      <a:pPr marL="0" marR="0" algn="l">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Students</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308</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291</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85">
                <a:tc>
                  <a:txBody>
                    <a:bodyPr/>
                    <a:lstStyle/>
                    <a:p>
                      <a:pPr marL="0" marR="0" algn="l">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1200" dirty="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161</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85">
                <a:tc>
                  <a:txBody>
                    <a:bodyPr/>
                    <a:lstStyle/>
                    <a:p>
                      <a:pPr marL="0" marR="0" algn="l">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1200" dirty="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147</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145</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88%</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85">
                <a:tc>
                  <a:txBody>
                    <a:bodyPr/>
                    <a:lstStyle/>
                    <a:p>
                      <a:pPr marL="0" marR="0" algn="l">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 or African American</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169</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88%</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142</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85">
                <a:tc>
                  <a:txBody>
                    <a:bodyPr/>
                    <a:lstStyle/>
                    <a:p>
                      <a:pPr marL="0" marR="0" algn="l">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Hispanic or Latino</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107</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85">
                <a:tc>
                  <a:txBody>
                    <a:bodyPr/>
                    <a:lstStyle/>
                    <a:p>
                      <a:pPr marL="0" marR="0" algn="l">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85">
                <a:tc>
                  <a:txBody>
                    <a:bodyPr/>
                    <a:lstStyle/>
                    <a:p>
                      <a:pPr marL="0" marR="0" algn="l">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General-Ed Students</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243</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223</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85">
                <a:tc>
                  <a:txBody>
                    <a:bodyPr/>
                    <a:lstStyle/>
                    <a:p>
                      <a:pPr marL="0" marR="0" algn="l">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Students with Disabilities</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97%</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85">
                <a:tc>
                  <a:txBody>
                    <a:bodyPr/>
                    <a:lstStyle/>
                    <a:p>
                      <a:pPr marL="0" marR="0" algn="l">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English Proficient</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249</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84%</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213</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85">
                <a:tc>
                  <a:txBody>
                    <a:bodyPr/>
                    <a:lstStyle/>
                    <a:p>
                      <a:pPr marL="0" marR="0" algn="l">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Limited English Proficient</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98%</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85">
                <a:tc>
                  <a:txBody>
                    <a:bodyPr/>
                    <a:lstStyle/>
                    <a:p>
                      <a:pPr marL="0" marR="0" algn="l">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Economically Disadv.</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4985">
                <a:tc>
                  <a:txBody>
                    <a:bodyPr/>
                    <a:lstStyle/>
                    <a:p>
                      <a:pPr marL="0" marR="0" algn="l">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Economically Disadv.</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293</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88%</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279</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200">
                        <a:effectLst/>
                        <a:latin typeface="New York"/>
                        <a:ea typeface="Times"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200" dirty="0">
                        <a:effectLst/>
                        <a:latin typeface="New York"/>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4"/>
          <p:cNvSpPr>
            <a:spLocks noChangeArrowheads="1"/>
          </p:cNvSpPr>
          <p:nvPr/>
        </p:nvSpPr>
        <p:spPr bwMode="auto">
          <a:xfrm>
            <a:off x="208686" y="585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100" b="1" dirty="0" smtClean="0">
                <a:solidFill>
                  <a:prstClr val="black"/>
                </a:solidFill>
                <a:latin typeface="New York" charset="0"/>
                <a:ea typeface="Calibri" panose="020F0502020204030204" pitchFamily="34" charset="0"/>
                <a:cs typeface="Times New Roman" panose="02020603050405020304" pitchFamily="18" charset="0"/>
              </a:rPr>
              <a:t>2014-2015 NYS 7-8 ELA and Math Assessment Results</a:t>
            </a:r>
            <a:endParaRPr lang="en-US" altLang="en-US" sz="600" dirty="0" smtClean="0">
              <a:solidFill>
                <a:prstClr val="black"/>
              </a:solidFill>
            </a:endParaRPr>
          </a:p>
          <a:p>
            <a:pPr defTabSz="914400" eaLnBrk="0" fontAlgn="base" hangingPunct="0">
              <a:spcBef>
                <a:spcPct val="0"/>
              </a:spcBef>
              <a:spcAft>
                <a:spcPct val="0"/>
              </a:spcAft>
            </a:pPr>
            <a:r>
              <a:rPr lang="en-US" altLang="en-US" sz="600" dirty="0" smtClean="0">
                <a:solidFill>
                  <a:prstClr val="black"/>
                </a:solidFill>
                <a:latin typeface="New York" charset="0"/>
                <a:ea typeface="Calibri" panose="020F0502020204030204" pitchFamily="34" charset="0"/>
                <a:cs typeface="Times New Roman" panose="02020603050405020304" pitchFamily="18" charset="0"/>
              </a:rPr>
              <a:t>Data retrieved from NYSED on 8.23.15</a:t>
            </a:r>
            <a:endParaRPr lang="en-US" altLang="en-US" sz="600" dirty="0" smtClean="0">
              <a:solidFill>
                <a:prstClr val="black"/>
              </a:solidFill>
            </a:endParaRPr>
          </a:p>
          <a:p>
            <a:pPr defTabSz="914400" eaLnBrk="0" fontAlgn="base" hangingPunct="0">
              <a:spcBef>
                <a:spcPct val="0"/>
              </a:spcBef>
              <a:spcAft>
                <a:spcPct val="0"/>
              </a:spcAft>
            </a:pPr>
            <a:r>
              <a:rPr lang="en-US" altLang="en-US" sz="1100" i="1" dirty="0" smtClean="0">
                <a:solidFill>
                  <a:prstClr val="black"/>
                </a:solidFill>
                <a:latin typeface="New York" charset="0"/>
                <a:ea typeface="Calibri" panose="020F0502020204030204" pitchFamily="34" charset="0"/>
                <a:cs typeface="Times New Roman" panose="02020603050405020304" pitchFamily="18" charset="0"/>
              </a:rPr>
              <a:t>*Grade 6 not represented here because East did not have Grade 6 in the 2014-2015 school year.</a:t>
            </a:r>
            <a:endParaRPr lang="en-US" altLang="en-US" sz="600" dirty="0" smtClean="0">
              <a:solidFill>
                <a:prstClr val="black"/>
              </a:solidFill>
            </a:endParaRPr>
          </a:p>
          <a:p>
            <a:pPr defTabSz="914400" eaLnBrk="0" fontAlgn="base" hangingPunct="0">
              <a:spcBef>
                <a:spcPct val="0"/>
              </a:spcBef>
              <a:spcAft>
                <a:spcPct val="0"/>
              </a:spcAft>
            </a:pPr>
            <a:endParaRPr lang="en-US" altLang="en-US" dirty="0" smtClean="0">
              <a:solidFill>
                <a:prstClr val="black"/>
              </a:solidFill>
              <a:latin typeface="Arial" panose="020B0604020202020204" pitchFamily="34" charset="0"/>
            </a:endParaRPr>
          </a:p>
        </p:txBody>
      </p:sp>
      <p:grpSp>
        <p:nvGrpSpPr>
          <p:cNvPr id="10" name="Group 12"/>
          <p:cNvGrpSpPr>
            <a:grpSpLocks/>
          </p:cNvGrpSpPr>
          <p:nvPr/>
        </p:nvGrpSpPr>
        <p:grpSpPr bwMode="auto">
          <a:xfrm>
            <a:off x="332512" y="1145001"/>
            <a:ext cx="8302332" cy="2355864"/>
            <a:chOff x="-5879" y="-31885"/>
            <a:chExt cx="72319" cy="26784"/>
          </a:xfrm>
        </p:grpSpPr>
        <p:graphicFrame>
          <p:nvGraphicFramePr>
            <p:cNvPr id="11" name="Object 10"/>
            <p:cNvGraphicFramePr>
              <a:graphicFrameLocks/>
            </p:cNvGraphicFramePr>
            <p:nvPr>
              <p:extLst/>
            </p:nvPr>
          </p:nvGraphicFramePr>
          <p:xfrm>
            <a:off x="-5879" y="-31368"/>
            <a:ext cx="34136" cy="26267"/>
          </p:xfrm>
          <a:graphic>
            <a:graphicData uri="http://schemas.openxmlformats.org/presentationml/2006/ole">
              <mc:AlternateContent xmlns:mc="http://schemas.openxmlformats.org/markup-compatibility/2006">
                <mc:Choice xmlns:v="urn:schemas-microsoft-com:vml" Requires="v">
                  <p:oleObj spid="_x0000_s1166" name="Chart" r:id="rId5" imgW="3414056" imgH="2310584" progId="Excel.Chart.8">
                    <p:embed/>
                  </p:oleObj>
                </mc:Choice>
                <mc:Fallback>
                  <p:oleObj name="Chart" r:id="rId5" imgW="3414056" imgH="2310584"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9" y="-31368"/>
                          <a:ext cx="34136" cy="26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p:cNvGraphicFramePr>
            <p:nvPr>
              <p:extLst/>
            </p:nvPr>
          </p:nvGraphicFramePr>
          <p:xfrm>
            <a:off x="32302" y="-31885"/>
            <a:ext cx="34138" cy="26267"/>
          </p:xfrm>
          <a:graphic>
            <a:graphicData uri="http://schemas.openxmlformats.org/presentationml/2006/ole">
              <mc:AlternateContent xmlns:mc="http://schemas.openxmlformats.org/markup-compatibility/2006">
                <mc:Choice xmlns:v="urn:schemas-microsoft-com:vml" Requires="v">
                  <p:oleObj spid="_x0000_s1167" name="Chart" r:id="rId8" imgW="3414056" imgH="2310584" progId="Excel.Chart.8">
                    <p:embed/>
                  </p:oleObj>
                </mc:Choice>
                <mc:Fallback>
                  <p:oleObj name="Chart" r:id="rId8" imgW="3414056" imgH="2310584"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02" y="-31885"/>
                          <a:ext cx="34138" cy="262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Rectangle 5"/>
          <p:cNvSpPr>
            <a:spLocks noChangeArrowheads="1"/>
          </p:cNvSpPr>
          <p:nvPr/>
        </p:nvSpPr>
        <p:spPr bwMode="auto">
          <a:xfrm>
            <a:off x="1081088" y="330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Tree>
    <p:extLst>
      <p:ext uri="{BB962C8B-B14F-4D97-AF65-F5344CB8AC3E}">
        <p14:creationId xmlns:p14="http://schemas.microsoft.com/office/powerpoint/2010/main" val="2460980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EAST EPO – Discipline Data</a:t>
            </a:r>
            <a:endParaRPr lang="en-US" dirty="0"/>
          </a:p>
        </p:txBody>
      </p:sp>
      <p:pic>
        <p:nvPicPr>
          <p:cNvPr id="4" name="Content Placeholder 3"/>
          <p:cNvPicPr>
            <a:picLocks noGrp="1" noChangeAspect="1"/>
          </p:cNvPicPr>
          <p:nvPr>
            <p:ph idx="1"/>
          </p:nvPr>
        </p:nvPicPr>
        <p:blipFill>
          <a:blip r:embed="rId3"/>
          <a:stretch>
            <a:fillRect/>
          </a:stretch>
        </p:blipFill>
        <p:spPr>
          <a:xfrm>
            <a:off x="103245" y="1726132"/>
            <a:ext cx="4468755" cy="2280102"/>
          </a:xfrm>
          <a:prstGeom prst="rect">
            <a:avLst/>
          </a:prstGeom>
        </p:spPr>
      </p:pic>
      <p:pic>
        <p:nvPicPr>
          <p:cNvPr id="5" name="Picture 4"/>
          <p:cNvPicPr>
            <a:picLocks noChangeAspect="1"/>
          </p:cNvPicPr>
          <p:nvPr/>
        </p:nvPicPr>
        <p:blipFill>
          <a:blip r:embed="rId4"/>
          <a:stretch>
            <a:fillRect/>
          </a:stretch>
        </p:blipFill>
        <p:spPr>
          <a:xfrm>
            <a:off x="196716" y="1252055"/>
            <a:ext cx="6859424" cy="513073"/>
          </a:xfrm>
          <a:prstGeom prst="rect">
            <a:avLst/>
          </a:prstGeom>
        </p:spPr>
      </p:pic>
      <p:graphicFrame>
        <p:nvGraphicFramePr>
          <p:cNvPr id="9" name="Table 8"/>
          <p:cNvGraphicFramePr>
            <a:graphicFrameLocks noGrp="1"/>
          </p:cNvGraphicFramePr>
          <p:nvPr>
            <p:extLst/>
          </p:nvPr>
        </p:nvGraphicFramePr>
        <p:xfrm>
          <a:off x="145817" y="4170074"/>
          <a:ext cx="8859956" cy="1656567"/>
        </p:xfrm>
        <a:graphic>
          <a:graphicData uri="http://schemas.openxmlformats.org/drawingml/2006/table">
            <a:tbl>
              <a:tblPr firstRow="1" firstCol="1" bandRow="1"/>
              <a:tblGrid>
                <a:gridCol w="854394"/>
                <a:gridCol w="632017"/>
                <a:gridCol w="632017"/>
                <a:gridCol w="561794"/>
                <a:gridCol w="561794"/>
                <a:gridCol w="561794"/>
                <a:gridCol w="561794"/>
                <a:gridCol w="561794"/>
                <a:gridCol w="561794"/>
                <a:gridCol w="561794"/>
                <a:gridCol w="561794"/>
                <a:gridCol w="561794"/>
                <a:gridCol w="561794"/>
                <a:gridCol w="561794"/>
                <a:gridCol w="561794"/>
              </a:tblGrid>
              <a:tr h="341561">
                <a:tc rowSpan="2">
                  <a:txBody>
                    <a:bodyPr/>
                    <a:lstStyle/>
                    <a:p>
                      <a:pPr marL="0" marR="0" algn="ctr">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Grade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gridSpan="2">
                  <a:txBody>
                    <a:bodyPr/>
                    <a:lstStyle/>
                    <a:p>
                      <a:pPr marL="0" marR="0" algn="ctr">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never suspended in 14-15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hMerge="1">
                  <a:txBody>
                    <a:bodyPr/>
                    <a:lstStyle/>
                    <a:p>
                      <a:endParaRPr lang="en-US"/>
                    </a:p>
                  </a:txBody>
                  <a:tcPr/>
                </a:tc>
                <a:tc gridSpan="2">
                  <a:txBody>
                    <a:bodyPr/>
                    <a:lstStyle/>
                    <a:p>
                      <a:pPr marL="0" marR="0" algn="ctr">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suspended at least once in 14-15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hMerge="1">
                  <a:txBody>
                    <a:bodyPr/>
                    <a:lstStyle/>
                    <a:p>
                      <a:endParaRPr lang="en-US"/>
                    </a:p>
                  </a:txBody>
                  <a:tcPr/>
                </a:tc>
                <a:tc gridSpan="2">
                  <a:txBody>
                    <a:bodyPr/>
                    <a:lstStyle/>
                    <a:p>
                      <a:pPr marL="0" marR="0" algn="ctr">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  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hMerge="1">
                  <a:txBody>
                    <a:bodyPr/>
                    <a:lstStyle/>
                    <a:p>
                      <a:endParaRPr lang="en-US"/>
                    </a:p>
                  </a:txBody>
                  <a:tcPr/>
                </a:tc>
                <a:tc gridSpan="2">
                  <a:txBody>
                    <a:bodyPr/>
                    <a:lstStyle/>
                    <a:p>
                      <a:pPr marL="0" marR="0" algn="ctr">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 Times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hMerge="1">
                  <a:txBody>
                    <a:bodyPr/>
                    <a:lstStyle/>
                    <a:p>
                      <a:endParaRPr lang="en-US"/>
                    </a:p>
                  </a:txBody>
                  <a:tcPr/>
                </a:tc>
                <a:tc gridSpan="2">
                  <a:txBody>
                    <a:bodyPr/>
                    <a:lstStyle/>
                    <a:p>
                      <a:pPr marL="0" marR="0" algn="ctr">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3 Times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hMerge="1">
                  <a:txBody>
                    <a:bodyPr/>
                    <a:lstStyle/>
                    <a:p>
                      <a:endParaRPr lang="en-US"/>
                    </a:p>
                  </a:txBody>
                  <a:tcPr/>
                </a:tc>
                <a:tc gridSpan="2">
                  <a:txBody>
                    <a:bodyPr/>
                    <a:lstStyle/>
                    <a:p>
                      <a:pPr marL="0" marR="0" algn="ctr">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4 Times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hMerge="1">
                  <a:txBody>
                    <a:bodyPr/>
                    <a:lstStyle/>
                    <a:p>
                      <a:endParaRPr lang="en-US"/>
                    </a:p>
                  </a:txBody>
                  <a:tcPr/>
                </a:tc>
                <a:tc gridSpan="2">
                  <a:txBody>
                    <a:bodyPr/>
                    <a:lstStyle/>
                    <a:p>
                      <a:pPr marL="0" marR="0" algn="ctr">
                        <a:spcBef>
                          <a:spcPts val="0"/>
                        </a:spcBef>
                        <a:spcAft>
                          <a:spcPts val="0"/>
                        </a:spcAf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5 or More Times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hMerge="1">
                  <a:txBody>
                    <a:bodyPr/>
                    <a:lstStyle/>
                    <a:p>
                      <a:endParaRPr lang="en-US"/>
                    </a:p>
                  </a:txBody>
                  <a:tcPr/>
                </a:tc>
              </a:tr>
              <a:tr h="187858">
                <a:tc vMerge="1">
                  <a:txBody>
                    <a:bodyPr/>
                    <a:lstStyle/>
                    <a:p>
                      <a:endParaRPr lang="en-US"/>
                    </a:p>
                  </a:txBody>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r h="187858">
                <a:tc>
                  <a:txBody>
                    <a:bodyPr/>
                    <a:lstStyle/>
                    <a:p>
                      <a:pPr marL="0" marR="0">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Grade 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7858">
                <a:tc>
                  <a:txBody>
                    <a:bodyPr/>
                    <a:lstStyle/>
                    <a:p>
                      <a:pPr marL="0" marR="0">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Grade 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7858">
                <a:tc>
                  <a:txBody>
                    <a:bodyPr/>
                    <a:lstStyle/>
                    <a:p>
                      <a:pPr marL="0" marR="0">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Grade 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7858">
                <a:tc>
                  <a:txBody>
                    <a:bodyPr/>
                    <a:lstStyle/>
                    <a:p>
                      <a:pPr marL="0" marR="0">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Grade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7858">
                <a:tc>
                  <a:txBody>
                    <a:bodyPr/>
                    <a:lstStyle/>
                    <a:p>
                      <a:pPr marL="0" marR="0">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Grade 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7858">
                <a:tc>
                  <a:txBody>
                    <a:bodyPr/>
                    <a:lstStyle/>
                    <a:p>
                      <a:pPr marL="0" marR="0">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Grade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 name="Rectangle 1"/>
          <p:cNvSpPr>
            <a:spLocks noChangeArrowheads="1"/>
          </p:cNvSpPr>
          <p:nvPr/>
        </p:nvSpPr>
        <p:spPr bwMode="auto">
          <a:xfrm>
            <a:off x="104346" y="3740811"/>
            <a:ext cx="1124316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1100" b="1"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2014-2015 Suspensions at East Details by Grade</a:t>
            </a:r>
            <a:endParaRPr lang="en-US" altLang="en-US" sz="600" dirty="0" smtClean="0">
              <a:solidFill>
                <a:prstClr val="black"/>
              </a:solidFill>
              <a:latin typeface="Arial" panose="020B0604020202020204" pitchFamily="34" charset="0"/>
            </a:endParaRPr>
          </a:p>
          <a:p>
            <a:pPr defTabSz="914400" eaLnBrk="0" fontAlgn="base" hangingPunct="0">
              <a:spcBef>
                <a:spcPct val="0"/>
              </a:spcBef>
              <a:spcAft>
                <a:spcPct val="0"/>
              </a:spcAft>
            </a:pPr>
            <a:r>
              <a:rPr lang="en-US" altLang="en-US" sz="11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Data retrieved from RCSD Data Management Department on 8.17.15</a:t>
            </a:r>
            <a:endParaRPr lang="en-US" altLang="en-US" dirty="0" smtClean="0">
              <a:solidFill>
                <a:prstClr val="black"/>
              </a:solidFill>
              <a:latin typeface="Arial" panose="020B0604020202020204" pitchFamily="34" charset="0"/>
            </a:endParaRPr>
          </a:p>
        </p:txBody>
      </p:sp>
      <p:graphicFrame>
        <p:nvGraphicFramePr>
          <p:cNvPr id="11" name="Table 10"/>
          <p:cNvGraphicFramePr>
            <a:graphicFrameLocks noGrp="1"/>
          </p:cNvGraphicFramePr>
          <p:nvPr>
            <p:extLst/>
          </p:nvPr>
        </p:nvGraphicFramePr>
        <p:xfrm>
          <a:off x="5613990" y="1924294"/>
          <a:ext cx="3221665" cy="1657350"/>
        </p:xfrm>
        <a:graphic>
          <a:graphicData uri="http://schemas.openxmlformats.org/drawingml/2006/table">
            <a:tbl>
              <a:tblPr firstRow="1" firstCol="1" bandRow="1"/>
              <a:tblGrid>
                <a:gridCol w="1002358"/>
                <a:gridCol w="1145449"/>
                <a:gridCol w="1073858"/>
              </a:tblGrid>
              <a:tr h="323850">
                <a:tc>
                  <a:txBody>
                    <a:bodyPr/>
                    <a:lstStyle/>
                    <a:p>
                      <a:pPr marL="0" marR="0" algn="ctr">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Grade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ctr">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 Enrollment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ctr">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 Suspensions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r>
              <a:tr h="190500">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Grade 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Grade 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Grade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Grade 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Grade 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Grade 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500">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Grade 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301712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EAST EPO – Retention Data</a:t>
            </a:r>
            <a:endParaRPr lang="en-US" dirty="0"/>
          </a:p>
        </p:txBody>
      </p:sp>
      <p:pic>
        <p:nvPicPr>
          <p:cNvPr id="15" name="Content Placeholder 14"/>
          <p:cNvPicPr>
            <a:picLocks noGrp="1" noChangeAspect="1"/>
          </p:cNvPicPr>
          <p:nvPr>
            <p:ph idx="1"/>
          </p:nvPr>
        </p:nvPicPr>
        <p:blipFill>
          <a:blip r:embed="rId3"/>
          <a:stretch>
            <a:fillRect/>
          </a:stretch>
        </p:blipFill>
        <p:spPr>
          <a:xfrm>
            <a:off x="644236" y="1417638"/>
            <a:ext cx="7813964" cy="4088474"/>
          </a:xfrm>
          <a:prstGeom prst="rect">
            <a:avLst/>
          </a:prstGeom>
        </p:spPr>
      </p:pic>
    </p:spTree>
    <p:extLst>
      <p:ext uri="{BB962C8B-B14F-4D97-AF65-F5344CB8AC3E}">
        <p14:creationId xmlns:p14="http://schemas.microsoft.com/office/powerpoint/2010/main" val="1306151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Persistently Failing School </a:t>
            </a:r>
            <a:r>
              <a:rPr lang="en-US" dirty="0"/>
              <a:t>S</a:t>
            </a:r>
            <a:r>
              <a:rPr lang="en-US" dirty="0" smtClean="0"/>
              <a:t>ystems </a:t>
            </a:r>
            <a:r>
              <a:rPr lang="en-US" dirty="0"/>
              <a:t>R</a:t>
            </a:r>
            <a:r>
              <a:rPr lang="en-US" dirty="0" smtClean="0"/>
              <a:t>equire </a:t>
            </a:r>
            <a:r>
              <a:rPr lang="en-US" dirty="0"/>
              <a:t>M</a:t>
            </a:r>
            <a:r>
              <a:rPr lang="en-US" dirty="0" smtClean="0"/>
              <a:t>ore Capacity</a:t>
            </a:r>
            <a:endParaRPr lang="en-US" dirty="0"/>
          </a:p>
        </p:txBody>
      </p:sp>
      <p:sp>
        <p:nvSpPr>
          <p:cNvPr id="3" name="Content Placeholder 2"/>
          <p:cNvSpPr>
            <a:spLocks noGrp="1"/>
          </p:cNvSpPr>
          <p:nvPr>
            <p:ph idx="1"/>
          </p:nvPr>
        </p:nvSpPr>
        <p:spPr>
          <a:xfrm>
            <a:off x="495300" y="1912172"/>
            <a:ext cx="8153400" cy="4525963"/>
          </a:xfrm>
        </p:spPr>
        <p:txBody>
          <a:bodyPr>
            <a:normAutofit/>
          </a:bodyPr>
          <a:lstStyle/>
          <a:p>
            <a:r>
              <a:rPr lang="en-US" sz="2800" dirty="0" smtClean="0"/>
              <a:t>East EPO Plan calls for:</a:t>
            </a:r>
          </a:p>
          <a:p>
            <a:pPr lvl="1"/>
            <a:r>
              <a:rPr lang="en-US" sz="2400" dirty="0" smtClean="0"/>
              <a:t>Redesign and reallocation of systems, structures and roles</a:t>
            </a:r>
          </a:p>
          <a:p>
            <a:pPr lvl="1"/>
            <a:r>
              <a:rPr lang="en-US" sz="2400" dirty="0" smtClean="0"/>
              <a:t>Faculty and staff who are “all in, all the time”</a:t>
            </a:r>
          </a:p>
          <a:p>
            <a:pPr lvl="1"/>
            <a:r>
              <a:rPr lang="en-US" sz="2400" dirty="0" smtClean="0"/>
              <a:t>Expanded time for all students </a:t>
            </a:r>
          </a:p>
          <a:p>
            <a:pPr lvl="1"/>
            <a:r>
              <a:rPr lang="en-US" sz="2400" dirty="0" smtClean="0"/>
              <a:t>Better initial teaching</a:t>
            </a:r>
          </a:p>
          <a:p>
            <a:pPr lvl="1"/>
            <a:r>
              <a:rPr lang="en-US" sz="2400" dirty="0" smtClean="0"/>
              <a:t>Culturally sensitive, engaging curriculum</a:t>
            </a:r>
          </a:p>
          <a:p>
            <a:pPr lvl="1"/>
            <a:r>
              <a:rPr lang="en-US" sz="2400" dirty="0" smtClean="0"/>
              <a:t>Greater opportunities to spiral the curriculum, re-teach and re-learn without remediation</a:t>
            </a:r>
            <a:endParaRPr lang="en-US" sz="2400" dirty="0"/>
          </a:p>
        </p:txBody>
      </p:sp>
    </p:spTree>
    <p:extLst>
      <p:ext uri="{BB962C8B-B14F-4D97-AF65-F5344CB8AC3E}">
        <p14:creationId xmlns:p14="http://schemas.microsoft.com/office/powerpoint/2010/main" val="3030661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txBox="1">
            <a:spLocks noGrp="1"/>
          </p:cNvSpPr>
          <p:nvPr>
            <p:ph type="title"/>
          </p:nvPr>
        </p:nvSpPr>
        <p:spPr>
          <a:xfrm>
            <a:off x="457200" y="492195"/>
            <a:ext cx="8229600" cy="707886"/>
          </a:xfrm>
          <a:prstGeom prst="rect">
            <a:avLst/>
          </a:prstGeom>
          <a:noFill/>
        </p:spPr>
        <p:txBody>
          <a:bodyPr wrap="square" rtlCol="0">
            <a:spAutoFit/>
          </a:bodyPr>
          <a:lstStyle/>
          <a:p>
            <a:pPr algn="ctr"/>
            <a:r>
              <a:rPr lang="en-US" sz="4000" dirty="0" smtClean="0"/>
              <a:t>How We Are Changing East</a:t>
            </a:r>
            <a:endParaRPr lang="en-US" sz="40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511300"/>
            <a:ext cx="6711906" cy="440928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0700" y="2377281"/>
            <a:ext cx="3543300" cy="3543300"/>
          </a:xfrm>
          <a:prstGeom prst="rect">
            <a:avLst/>
          </a:prstGeom>
        </p:spPr>
      </p:pic>
      <p:sp>
        <p:nvSpPr>
          <p:cNvPr id="10" name="TextBox 9"/>
          <p:cNvSpPr txBox="1"/>
          <p:nvPr/>
        </p:nvSpPr>
        <p:spPr>
          <a:xfrm>
            <a:off x="5227637" y="1899394"/>
            <a:ext cx="3590925" cy="3539430"/>
          </a:xfrm>
          <a:prstGeom prst="rect">
            <a:avLst/>
          </a:prstGeom>
          <a:noFill/>
        </p:spPr>
        <p:txBody>
          <a:bodyPr wrap="square" rtlCol="0">
            <a:spAutoFit/>
          </a:bodyPr>
          <a:lstStyle/>
          <a:p>
            <a:r>
              <a:rPr lang="en-US" sz="3200" b="1" dirty="0" smtClean="0">
                <a:solidFill>
                  <a:srgbClr val="1F497D"/>
                </a:solidFill>
              </a:rPr>
              <a:t>SOCIAL EMOTIONAL</a:t>
            </a:r>
          </a:p>
          <a:p>
            <a:r>
              <a:rPr lang="en-US" sz="3200" b="1" dirty="0" smtClean="0">
                <a:solidFill>
                  <a:srgbClr val="1F497D"/>
                </a:solidFill>
              </a:rPr>
              <a:t>U</a:t>
            </a:r>
          </a:p>
          <a:p>
            <a:r>
              <a:rPr lang="en-US" sz="3200" b="1" dirty="0" smtClean="0">
                <a:solidFill>
                  <a:srgbClr val="1F497D"/>
                </a:solidFill>
              </a:rPr>
              <a:t>P</a:t>
            </a:r>
          </a:p>
          <a:p>
            <a:r>
              <a:rPr lang="en-US" sz="3200" b="1" dirty="0" smtClean="0">
                <a:solidFill>
                  <a:srgbClr val="1F497D"/>
                </a:solidFill>
              </a:rPr>
              <a:t>P</a:t>
            </a:r>
          </a:p>
          <a:p>
            <a:r>
              <a:rPr lang="en-US" sz="3200" b="1" dirty="0" smtClean="0">
                <a:solidFill>
                  <a:srgbClr val="1F497D"/>
                </a:solidFill>
              </a:rPr>
              <a:t>O</a:t>
            </a:r>
          </a:p>
          <a:p>
            <a:r>
              <a:rPr lang="en-US" sz="3200" b="1" dirty="0" smtClean="0">
                <a:solidFill>
                  <a:srgbClr val="1F497D"/>
                </a:solidFill>
              </a:rPr>
              <a:t>R</a:t>
            </a:r>
          </a:p>
          <a:p>
            <a:r>
              <a:rPr lang="en-US" sz="3200" b="1" dirty="0">
                <a:solidFill>
                  <a:srgbClr val="1F497D"/>
                </a:solidFill>
              </a:rPr>
              <a:t>T</a:t>
            </a:r>
          </a:p>
        </p:txBody>
      </p:sp>
    </p:spTree>
    <p:extLst>
      <p:ext uri="{BB962C8B-B14F-4D97-AF65-F5344CB8AC3E}">
        <p14:creationId xmlns:p14="http://schemas.microsoft.com/office/powerpoint/2010/main" val="1411217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807" y="0"/>
            <a:ext cx="8229600" cy="1143000"/>
          </a:xfrm>
        </p:spPr>
        <p:txBody>
          <a:bodyPr/>
          <a:lstStyle/>
          <a:p>
            <a:r>
              <a:rPr lang="en-US" dirty="0" smtClean="0"/>
              <a:t>The Right </a:t>
            </a:r>
            <a:r>
              <a:rPr lang="en-US" dirty="0"/>
              <a:t>P</a:t>
            </a:r>
            <a:r>
              <a:rPr lang="en-US" dirty="0" smtClean="0"/>
              <a:t>eople</a:t>
            </a:r>
            <a:endParaRPr lang="en-US" dirty="0"/>
          </a:p>
        </p:txBody>
      </p:sp>
      <p:sp>
        <p:nvSpPr>
          <p:cNvPr id="3" name="Content Placeholder 2"/>
          <p:cNvSpPr>
            <a:spLocks noGrp="1"/>
          </p:cNvSpPr>
          <p:nvPr>
            <p:ph idx="1"/>
          </p:nvPr>
        </p:nvSpPr>
        <p:spPr>
          <a:xfrm>
            <a:off x="457200" y="1331259"/>
            <a:ext cx="8229600" cy="4525963"/>
          </a:xfrm>
        </p:spPr>
        <p:txBody>
          <a:bodyPr>
            <a:normAutofit/>
          </a:bodyPr>
          <a:lstStyle/>
          <a:p>
            <a:pPr lvl="0"/>
            <a:r>
              <a:rPr lang="en-US" sz="2800" dirty="0" smtClean="0">
                <a:solidFill>
                  <a:srgbClr val="000000"/>
                </a:solidFill>
              </a:rPr>
              <a:t>We insisted on hiring the staff</a:t>
            </a:r>
          </a:p>
          <a:p>
            <a:pPr lvl="0"/>
            <a:r>
              <a:rPr lang="en-US" sz="2800" dirty="0" smtClean="0">
                <a:solidFill>
                  <a:srgbClr val="000000"/>
                </a:solidFill>
              </a:rPr>
              <a:t>People </a:t>
            </a:r>
            <a:r>
              <a:rPr lang="en-US" sz="2800" dirty="0">
                <a:solidFill>
                  <a:srgbClr val="000000"/>
                </a:solidFill>
              </a:rPr>
              <a:t>will choose to be </a:t>
            </a:r>
            <a:r>
              <a:rPr lang="en-US" sz="2800" dirty="0" smtClean="0">
                <a:solidFill>
                  <a:srgbClr val="000000"/>
                </a:solidFill>
              </a:rPr>
              <a:t>here</a:t>
            </a:r>
            <a:endParaRPr lang="en-US" sz="2800" dirty="0">
              <a:solidFill>
                <a:srgbClr val="000000"/>
              </a:solidFill>
            </a:endParaRPr>
          </a:p>
          <a:p>
            <a:r>
              <a:rPr lang="en-US" sz="2800" dirty="0" smtClean="0"/>
              <a:t>Who </a:t>
            </a:r>
            <a:r>
              <a:rPr lang="en-US" sz="2800" dirty="0"/>
              <a:t>buy into </a:t>
            </a:r>
            <a:r>
              <a:rPr lang="en-US" sz="2800" dirty="0" smtClean="0"/>
              <a:t>the “all in” approach</a:t>
            </a:r>
            <a:endParaRPr lang="en-US" sz="2800" dirty="0"/>
          </a:p>
          <a:p>
            <a:r>
              <a:rPr lang="en-US" sz="2800" dirty="0" smtClean="0"/>
              <a:t>Who will take advantage of intensive</a:t>
            </a:r>
            <a:r>
              <a:rPr lang="en-US" sz="2800" dirty="0"/>
              <a:t>, ongoing professional </a:t>
            </a:r>
            <a:r>
              <a:rPr lang="en-US" sz="2800" dirty="0" smtClean="0"/>
              <a:t>learning</a:t>
            </a:r>
          </a:p>
          <a:p>
            <a:r>
              <a:rPr lang="en-US" sz="2800" dirty="0" smtClean="0"/>
              <a:t>We have a learning based Collective Bargaining Agreement (CBA)</a:t>
            </a:r>
          </a:p>
          <a:p>
            <a:r>
              <a:rPr lang="en-US" sz="2800" dirty="0" smtClean="0"/>
              <a:t>Ended up with over 500 applicants</a:t>
            </a:r>
            <a:endParaRPr lang="en-US" sz="2800" dirty="0"/>
          </a:p>
        </p:txBody>
      </p:sp>
      <p:pic>
        <p:nvPicPr>
          <p:cNvPr id="5" name="Picture 4"/>
          <p:cNvPicPr>
            <a:picLocks noChangeAspect="1"/>
          </p:cNvPicPr>
          <p:nvPr/>
        </p:nvPicPr>
        <p:blipFill>
          <a:blip r:embed="rId2"/>
          <a:stretch>
            <a:fillRect/>
          </a:stretch>
        </p:blipFill>
        <p:spPr>
          <a:xfrm>
            <a:off x="6529892" y="1011218"/>
            <a:ext cx="2614108" cy="1914861"/>
          </a:xfrm>
          <a:prstGeom prst="rect">
            <a:avLst/>
          </a:prstGeom>
        </p:spPr>
      </p:pic>
    </p:spTree>
    <p:extLst>
      <p:ext uri="{BB962C8B-B14F-4D97-AF65-F5344CB8AC3E}">
        <p14:creationId xmlns:p14="http://schemas.microsoft.com/office/powerpoint/2010/main" val="2086413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12"/>
            <a:ext cx="8229600" cy="1143000"/>
          </a:xfrm>
        </p:spPr>
        <p:txBody>
          <a:bodyPr/>
          <a:lstStyle/>
          <a:p>
            <a:r>
              <a:rPr lang="en-US" dirty="0" smtClean="0"/>
              <a:t>Research Based Best Practice</a:t>
            </a:r>
            <a:endParaRPr lang="en-US" dirty="0"/>
          </a:p>
        </p:txBody>
      </p:sp>
      <p:sp>
        <p:nvSpPr>
          <p:cNvPr id="3" name="Content Placeholder 2"/>
          <p:cNvSpPr>
            <a:spLocks noGrp="1"/>
          </p:cNvSpPr>
          <p:nvPr>
            <p:ph idx="1"/>
          </p:nvPr>
        </p:nvSpPr>
        <p:spPr>
          <a:xfrm>
            <a:off x="381896" y="1266713"/>
            <a:ext cx="8229600" cy="4525963"/>
          </a:xfrm>
        </p:spPr>
        <p:txBody>
          <a:bodyPr/>
          <a:lstStyle/>
          <a:p>
            <a:r>
              <a:rPr lang="en-US" sz="2400" dirty="0" smtClean="0"/>
              <a:t>NYSED developed a rubric for highly effective school practice</a:t>
            </a:r>
          </a:p>
          <a:p>
            <a:r>
              <a:rPr lang="en-US" sz="2400" dirty="0" smtClean="0"/>
              <a:t>Diagnostic Tool for School and District Effectiveness (DTSDE) Tenets</a:t>
            </a:r>
            <a:endParaRPr lang="en-US" sz="2400" dirty="0"/>
          </a:p>
          <a:p>
            <a:pPr lvl="1"/>
            <a:r>
              <a:rPr lang="en-US" sz="2400" dirty="0"/>
              <a:t>District Leadership</a:t>
            </a:r>
          </a:p>
          <a:p>
            <a:pPr lvl="1"/>
            <a:r>
              <a:rPr lang="en-US" sz="2400" dirty="0"/>
              <a:t>School Leadership</a:t>
            </a:r>
          </a:p>
          <a:p>
            <a:pPr lvl="1"/>
            <a:r>
              <a:rPr lang="en-US" sz="2400" dirty="0"/>
              <a:t>Curriculum</a:t>
            </a:r>
          </a:p>
          <a:p>
            <a:pPr lvl="1"/>
            <a:r>
              <a:rPr lang="en-US" sz="2400" dirty="0"/>
              <a:t>Teaching</a:t>
            </a:r>
          </a:p>
          <a:p>
            <a:pPr lvl="1"/>
            <a:r>
              <a:rPr lang="en-US" sz="2400" dirty="0"/>
              <a:t>Social Emotional Support</a:t>
            </a:r>
          </a:p>
          <a:p>
            <a:pPr lvl="1"/>
            <a:r>
              <a:rPr lang="en-US" sz="2400" dirty="0"/>
              <a:t>School Community Partnerships</a:t>
            </a:r>
          </a:p>
          <a:p>
            <a:pPr lvl="1"/>
            <a:r>
              <a:rPr lang="en-US" sz="2400" dirty="0"/>
              <a:t>And, we added Student Life</a:t>
            </a:r>
          </a:p>
        </p:txBody>
      </p:sp>
      <p:pic>
        <p:nvPicPr>
          <p:cNvPr id="4" name="Picture 3"/>
          <p:cNvPicPr>
            <a:picLocks noChangeAspect="1"/>
          </p:cNvPicPr>
          <p:nvPr/>
        </p:nvPicPr>
        <p:blipFill>
          <a:blip r:embed="rId2"/>
          <a:stretch>
            <a:fillRect/>
          </a:stretch>
        </p:blipFill>
        <p:spPr>
          <a:xfrm>
            <a:off x="5368066" y="2579994"/>
            <a:ext cx="3089237" cy="3061655"/>
          </a:xfrm>
          <a:prstGeom prst="rect">
            <a:avLst/>
          </a:prstGeom>
        </p:spPr>
      </p:pic>
    </p:spTree>
    <p:extLst>
      <p:ext uri="{BB962C8B-B14F-4D97-AF65-F5344CB8AC3E}">
        <p14:creationId xmlns:p14="http://schemas.microsoft.com/office/powerpoint/2010/main" val="1557580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Evidence Based </a:t>
            </a:r>
            <a:r>
              <a:rPr lang="en-US" dirty="0"/>
              <a:t>Practices (Capacity Building)</a:t>
            </a:r>
          </a:p>
        </p:txBody>
      </p:sp>
      <p:sp>
        <p:nvSpPr>
          <p:cNvPr id="3" name="Content Placeholder 2"/>
          <p:cNvSpPr>
            <a:spLocks noGrp="1"/>
          </p:cNvSpPr>
          <p:nvPr>
            <p:ph idx="1"/>
          </p:nvPr>
        </p:nvSpPr>
        <p:spPr/>
        <p:txBody>
          <a:bodyPr/>
          <a:lstStyle/>
          <a:p>
            <a:r>
              <a:rPr lang="en-US" sz="2800" dirty="0" smtClean="0"/>
              <a:t>High Quality, engaging curriculum, assessment and instructional practices </a:t>
            </a:r>
          </a:p>
          <a:p>
            <a:endParaRPr lang="en-US" sz="1000" dirty="0" smtClean="0"/>
          </a:p>
          <a:p>
            <a:r>
              <a:rPr lang="en-US" sz="2800" dirty="0" smtClean="0"/>
              <a:t>Attention to informed planning</a:t>
            </a:r>
          </a:p>
          <a:p>
            <a:pPr marL="0" indent="0">
              <a:buNone/>
            </a:pPr>
            <a:endParaRPr lang="en-US" sz="1000" dirty="0" smtClean="0"/>
          </a:p>
          <a:p>
            <a:r>
              <a:rPr lang="en-US" sz="2800" dirty="0" smtClean="0"/>
              <a:t>Implemented with fidelity</a:t>
            </a:r>
          </a:p>
          <a:p>
            <a:pPr marL="0" indent="0">
              <a:buNone/>
            </a:pPr>
            <a:endParaRPr lang="en-US" sz="1000" dirty="0" smtClean="0"/>
          </a:p>
          <a:p>
            <a:r>
              <a:rPr lang="en-US" sz="2800" dirty="0"/>
              <a:t>Monitored and adjusted using </a:t>
            </a:r>
            <a:endParaRPr lang="en-US" sz="2800" dirty="0" smtClean="0"/>
          </a:p>
          <a:p>
            <a:pPr marL="0" indent="0">
              <a:buNone/>
            </a:pPr>
            <a:r>
              <a:rPr lang="en-US" sz="2800" dirty="0"/>
              <a:t> </a:t>
            </a:r>
            <a:r>
              <a:rPr lang="en-US" sz="2800" dirty="0" smtClean="0"/>
              <a:t>   collaborative </a:t>
            </a:r>
            <a:r>
              <a:rPr lang="en-US" sz="2800" dirty="0"/>
              <a:t>professional </a:t>
            </a:r>
            <a:r>
              <a:rPr lang="en-US" sz="2800" dirty="0" smtClean="0"/>
              <a:t>learning</a:t>
            </a:r>
          </a:p>
          <a:p>
            <a:pPr marL="0" indent="0">
              <a:buNone/>
            </a:pPr>
            <a:endParaRPr lang="en-US" sz="1000" dirty="0"/>
          </a:p>
          <a:p>
            <a:r>
              <a:rPr lang="en-US" sz="2800" dirty="0" smtClean="0"/>
              <a:t>Based on research and results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434" y="2384119"/>
            <a:ext cx="2980420" cy="2958123"/>
          </a:xfrm>
          <a:prstGeom prst="rect">
            <a:avLst/>
          </a:prstGeom>
        </p:spPr>
      </p:pic>
    </p:spTree>
    <p:extLst>
      <p:ext uri="{BB962C8B-B14F-4D97-AF65-F5344CB8AC3E}">
        <p14:creationId xmlns:p14="http://schemas.microsoft.com/office/powerpoint/2010/main" val="1221622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Background</a:t>
            </a:r>
            <a:endParaRPr lang="en-US" sz="4000" dirty="0"/>
          </a:p>
        </p:txBody>
      </p:sp>
      <p:sp>
        <p:nvSpPr>
          <p:cNvPr id="3" name="Content Placeholder 2"/>
          <p:cNvSpPr>
            <a:spLocks noGrp="1"/>
          </p:cNvSpPr>
          <p:nvPr>
            <p:ph idx="1"/>
          </p:nvPr>
        </p:nvSpPr>
        <p:spPr>
          <a:xfrm>
            <a:off x="0" y="1333949"/>
            <a:ext cx="8919882" cy="4816804"/>
          </a:xfrm>
        </p:spPr>
        <p:txBody>
          <a:bodyPr>
            <a:normAutofit/>
          </a:bodyPr>
          <a:lstStyle/>
          <a:p>
            <a:r>
              <a:rPr lang="en-US" sz="2800" b="1" i="1" dirty="0"/>
              <a:t>Why is East Considered </a:t>
            </a:r>
            <a:r>
              <a:rPr lang="en-US" sz="2800" b="1" i="1" dirty="0" smtClean="0"/>
              <a:t>a Persistently Struggling School?</a:t>
            </a:r>
          </a:p>
          <a:p>
            <a:pPr marL="0" indent="0">
              <a:buNone/>
            </a:pPr>
            <a:endParaRPr lang="en-US" sz="2800" b="1" dirty="0" smtClean="0"/>
          </a:p>
          <a:p>
            <a:pPr lvl="1"/>
            <a:r>
              <a:rPr lang="en-US" dirty="0"/>
              <a:t>East High School is an “Out of Time” school </a:t>
            </a:r>
            <a:endParaRPr lang="en-US" sz="1200" dirty="0" smtClean="0"/>
          </a:p>
          <a:p>
            <a:pPr marL="457200" lvl="1" indent="0">
              <a:buNone/>
            </a:pPr>
            <a:endParaRPr lang="en-US" sz="1000" dirty="0"/>
          </a:p>
          <a:p>
            <a:pPr lvl="1"/>
            <a:r>
              <a:rPr lang="en-US" dirty="0" smtClean="0"/>
              <a:t>Among </a:t>
            </a:r>
            <a:r>
              <a:rPr lang="en-US" dirty="0"/>
              <a:t>the lowest achieving public schools in the state for ten consecutive school </a:t>
            </a:r>
            <a:r>
              <a:rPr lang="en-US" dirty="0" smtClean="0"/>
              <a:t>years</a:t>
            </a:r>
          </a:p>
          <a:p>
            <a:pPr marL="457200" lvl="1" indent="0">
              <a:buNone/>
            </a:pPr>
            <a:endParaRPr lang="en-US" sz="1000" dirty="0" smtClean="0"/>
          </a:p>
          <a:p>
            <a:pPr lvl="1"/>
            <a:r>
              <a:rPr lang="en-US" dirty="0" smtClean="0"/>
              <a:t>A </a:t>
            </a:r>
            <a:r>
              <a:rPr lang="en-US" dirty="0"/>
              <a:t>“Priority School" for each </a:t>
            </a:r>
            <a:r>
              <a:rPr lang="en-US" dirty="0" smtClean="0"/>
              <a:t>year </a:t>
            </a:r>
            <a:r>
              <a:rPr lang="en-US" dirty="0"/>
              <a:t>from the 2012-13 school year to the current school year </a:t>
            </a:r>
            <a:endParaRPr lang="en-US" dirty="0" smtClean="0"/>
          </a:p>
        </p:txBody>
      </p:sp>
    </p:spTree>
    <p:extLst>
      <p:ext uri="{BB962C8B-B14F-4D97-AF65-F5344CB8AC3E}">
        <p14:creationId xmlns:p14="http://schemas.microsoft.com/office/powerpoint/2010/main" val="1531531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dirty="0" smtClean="0"/>
              <a:t>Social and Emotional</a:t>
            </a:r>
            <a:br>
              <a:rPr lang="en-US" sz="4200" dirty="0" smtClean="0"/>
            </a:br>
            <a:r>
              <a:rPr lang="en-US" sz="4200" dirty="0" smtClean="0"/>
              <a:t>Developmental Health</a:t>
            </a:r>
            <a:endParaRPr lang="en-US" sz="4200" dirty="0"/>
          </a:p>
        </p:txBody>
      </p:sp>
      <p:sp>
        <p:nvSpPr>
          <p:cNvPr id="3" name="Content Placeholder 2"/>
          <p:cNvSpPr>
            <a:spLocks noGrp="1"/>
          </p:cNvSpPr>
          <p:nvPr>
            <p:ph idx="1"/>
          </p:nvPr>
        </p:nvSpPr>
        <p:spPr>
          <a:xfrm>
            <a:off x="533400" y="1564341"/>
            <a:ext cx="8229600" cy="4525963"/>
          </a:xfrm>
        </p:spPr>
        <p:txBody>
          <a:bodyPr/>
          <a:lstStyle/>
          <a:p>
            <a:pPr marL="0" indent="0">
              <a:buNone/>
            </a:pPr>
            <a:r>
              <a:rPr lang="en-US" sz="2800" dirty="0" smtClean="0"/>
              <a:t>Collaborative, restorative practices will build a culture in which students have a voice</a:t>
            </a:r>
          </a:p>
          <a:p>
            <a:endParaRPr lang="en-US" sz="2800" dirty="0" smtClean="0"/>
          </a:p>
          <a:p>
            <a:endParaRPr lang="en-US" sz="2800" dirty="0"/>
          </a:p>
          <a:p>
            <a:pPr marL="0" indent="0">
              <a:spcBef>
                <a:spcPts val="0"/>
              </a:spcBef>
              <a:buNone/>
            </a:pPr>
            <a:endParaRPr lang="en-US" sz="2800" dirty="0" smtClean="0"/>
          </a:p>
          <a:p>
            <a:pPr marL="0" indent="0">
              <a:spcBef>
                <a:spcPts val="0"/>
              </a:spcBef>
              <a:buNone/>
            </a:pPr>
            <a:endParaRPr lang="en-US" sz="2800" dirty="0"/>
          </a:p>
          <a:p>
            <a:pPr marL="0" indent="0">
              <a:spcBef>
                <a:spcPts val="0"/>
              </a:spcBef>
              <a:buNone/>
            </a:pPr>
            <a:r>
              <a:rPr lang="en-US" sz="2800" dirty="0" smtClean="0"/>
              <a:t>Each student will have an adult </a:t>
            </a:r>
          </a:p>
          <a:p>
            <a:pPr marL="0" indent="0">
              <a:spcBef>
                <a:spcPts val="0"/>
              </a:spcBef>
              <a:buNone/>
            </a:pPr>
            <a:r>
              <a:rPr lang="en-US" sz="2800" dirty="0" smtClean="0"/>
              <a:t>advocate and daily interactions</a:t>
            </a:r>
          </a:p>
          <a:p>
            <a:pPr marL="0" indent="0">
              <a:spcBef>
                <a:spcPts val="0"/>
              </a:spcBef>
              <a:buNone/>
            </a:pPr>
            <a:r>
              <a:rPr lang="en-US" sz="2800" dirty="0" smtClean="0"/>
              <a:t>with a school “family”</a:t>
            </a:r>
            <a:endParaRPr lang="en-US" sz="3600" dirty="0" smtClean="0"/>
          </a:p>
        </p:txBody>
      </p:sp>
      <p:pic>
        <p:nvPicPr>
          <p:cNvPr id="5" name="Picture 4"/>
          <p:cNvPicPr>
            <a:picLocks noChangeAspect="1"/>
          </p:cNvPicPr>
          <p:nvPr/>
        </p:nvPicPr>
        <p:blipFill>
          <a:blip r:embed="rId2"/>
          <a:stretch>
            <a:fillRect/>
          </a:stretch>
        </p:blipFill>
        <p:spPr>
          <a:xfrm>
            <a:off x="5550946" y="3549426"/>
            <a:ext cx="3479146" cy="2319430"/>
          </a:xfrm>
          <a:prstGeom prst="rect">
            <a:avLst/>
          </a:prstGeom>
        </p:spPr>
      </p:pic>
      <p:pic>
        <p:nvPicPr>
          <p:cNvPr id="6" name="Picture 5"/>
          <p:cNvPicPr>
            <a:picLocks noChangeAspect="1"/>
          </p:cNvPicPr>
          <p:nvPr/>
        </p:nvPicPr>
        <p:blipFill>
          <a:blip r:embed="rId3"/>
          <a:stretch>
            <a:fillRect/>
          </a:stretch>
        </p:blipFill>
        <p:spPr>
          <a:xfrm>
            <a:off x="922468" y="2567715"/>
            <a:ext cx="4251960" cy="1799889"/>
          </a:xfrm>
          <a:prstGeom prst="rect">
            <a:avLst/>
          </a:prstGeom>
        </p:spPr>
      </p:pic>
    </p:spTree>
    <p:extLst>
      <p:ext uri="{BB962C8B-B14F-4D97-AF65-F5344CB8AC3E}">
        <p14:creationId xmlns:p14="http://schemas.microsoft.com/office/powerpoint/2010/main" val="135822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2709" y="389709"/>
            <a:ext cx="6078582" cy="6078582"/>
          </a:xfrm>
          <a:prstGeom prst="rect">
            <a:avLst/>
          </a:prstGeom>
        </p:spPr>
      </p:pic>
    </p:spTree>
    <p:extLst>
      <p:ext uri="{BB962C8B-B14F-4D97-AF65-F5344CB8AC3E}">
        <p14:creationId xmlns:p14="http://schemas.microsoft.com/office/powerpoint/2010/main" val="2817313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16454"/>
            <a:ext cx="8229600" cy="1143000"/>
          </a:xfrm>
        </p:spPr>
        <p:txBody>
          <a:bodyPr>
            <a:normAutofit fontScale="90000"/>
          </a:bodyPr>
          <a:lstStyle/>
          <a:p>
            <a:r>
              <a:rPr lang="en-US" dirty="0"/>
              <a:t>Engaging Families and the Community </a:t>
            </a:r>
          </a:p>
        </p:txBody>
      </p:sp>
      <p:sp>
        <p:nvSpPr>
          <p:cNvPr id="2" name="Rectangle 1"/>
          <p:cNvSpPr/>
          <p:nvPr/>
        </p:nvSpPr>
        <p:spPr>
          <a:xfrm>
            <a:off x="509155" y="1020687"/>
            <a:ext cx="8430450" cy="6586418"/>
          </a:xfrm>
          <a:prstGeom prst="rect">
            <a:avLst/>
          </a:prstGeom>
        </p:spPr>
        <p:txBody>
          <a:bodyPr wrap="square">
            <a:spAutoFit/>
          </a:bodyPr>
          <a:lstStyle/>
          <a:p>
            <a:pPr lvl="1"/>
            <a:endParaRPr lang="en-US" sz="800" dirty="0">
              <a:solidFill>
                <a:prstClr val="black"/>
              </a:solidFill>
            </a:endParaRPr>
          </a:p>
          <a:p>
            <a:pPr marL="457200" indent="-457200">
              <a:buFont typeface="Arial" panose="020B0604020202020204" pitchFamily="34" charset="0"/>
              <a:buChar char="•"/>
            </a:pPr>
            <a:r>
              <a:rPr lang="en-US" sz="2800" dirty="0" smtClean="0"/>
              <a:t>Families are equal partners in a child’s education</a:t>
            </a:r>
          </a:p>
          <a:p>
            <a:endParaRPr lang="en-US" sz="1000" dirty="0" smtClean="0"/>
          </a:p>
          <a:p>
            <a:pPr marL="457200" indent="-457200">
              <a:buFont typeface="Arial" panose="020B0604020202020204" pitchFamily="34" charset="0"/>
              <a:buChar char="•"/>
            </a:pPr>
            <a:r>
              <a:rPr lang="en-US" sz="2800" dirty="0" smtClean="0"/>
              <a:t>We embrace a philosophy of partnership where information, decision-making, power, and responsibility are authentically shared. </a:t>
            </a:r>
          </a:p>
          <a:p>
            <a:pPr lvl="2"/>
            <a:endParaRPr lang="en-US" sz="1000" dirty="0" smtClean="0">
              <a:solidFill>
                <a:prstClr val="black"/>
              </a:solidFill>
            </a:endParaRPr>
          </a:p>
          <a:p>
            <a:pPr marL="342900" indent="-342900">
              <a:buFont typeface="Arial" panose="020B0604020202020204" pitchFamily="34" charset="0"/>
              <a:buChar char="•"/>
            </a:pPr>
            <a:r>
              <a:rPr lang="en-US" sz="2800" dirty="0" smtClean="0">
                <a:solidFill>
                  <a:prstClr val="black"/>
                </a:solidFill>
              </a:rPr>
              <a:t>Family and Community Engagement (FACE) &amp; Planning Teams</a:t>
            </a:r>
          </a:p>
          <a:p>
            <a:pPr marL="742950" lvl="1" indent="-285750">
              <a:buFont typeface="Arial" panose="020B0604020202020204" pitchFamily="34" charset="0"/>
              <a:buChar char="•"/>
            </a:pPr>
            <a:r>
              <a:rPr lang="en-US" sz="2800" dirty="0">
                <a:solidFill>
                  <a:prstClr val="black"/>
                </a:solidFill>
              </a:rPr>
              <a:t>Parents</a:t>
            </a:r>
          </a:p>
          <a:p>
            <a:pPr marL="742950" lvl="1" indent="-285750">
              <a:buFont typeface="Arial" panose="020B0604020202020204" pitchFamily="34" charset="0"/>
              <a:buChar char="•"/>
            </a:pPr>
            <a:r>
              <a:rPr lang="en-US" sz="2800" dirty="0">
                <a:solidFill>
                  <a:prstClr val="black"/>
                </a:solidFill>
              </a:rPr>
              <a:t>Students</a:t>
            </a:r>
          </a:p>
          <a:p>
            <a:pPr marL="742950" lvl="1" indent="-285750">
              <a:buFont typeface="Arial" panose="020B0604020202020204" pitchFamily="34" charset="0"/>
              <a:buChar char="•"/>
            </a:pPr>
            <a:r>
              <a:rPr lang="en-US" sz="2800" dirty="0" smtClean="0">
                <a:solidFill>
                  <a:prstClr val="black"/>
                </a:solidFill>
              </a:rPr>
              <a:t>Community Based Organizations &amp; Agency partners</a:t>
            </a:r>
          </a:p>
          <a:p>
            <a:pPr marL="742950" lvl="1" indent="-285750">
              <a:buFont typeface="Arial" panose="020B0604020202020204" pitchFamily="34" charset="0"/>
              <a:buChar char="•"/>
            </a:pPr>
            <a:r>
              <a:rPr lang="en-US" sz="2800" dirty="0">
                <a:solidFill>
                  <a:prstClr val="black"/>
                </a:solidFill>
              </a:rPr>
              <a:t>U of R/Warner faculty</a:t>
            </a:r>
          </a:p>
          <a:p>
            <a:pPr lvl="2"/>
            <a:endParaRPr lang="en-US" sz="2400" dirty="0" smtClean="0">
              <a:solidFill>
                <a:prstClr val="black"/>
              </a:solidFill>
            </a:endParaRPr>
          </a:p>
          <a:p>
            <a:pPr lvl="2"/>
            <a:endParaRPr lang="en-US" dirty="0" smtClean="0">
              <a:solidFill>
                <a:prstClr val="black"/>
              </a:solidFill>
            </a:endParaRPr>
          </a:p>
          <a:p>
            <a:pPr lvl="2"/>
            <a:endParaRPr lang="en-US" dirty="0">
              <a:solidFill>
                <a:prstClr val="black"/>
              </a:solidFill>
            </a:endParaRPr>
          </a:p>
          <a:p>
            <a:pPr lvl="2"/>
            <a:endParaRPr lang="en-US" dirty="0" smtClean="0">
              <a:solidFill>
                <a:prstClr val="black"/>
              </a:solidFill>
            </a:endParaRPr>
          </a:p>
          <a:p>
            <a:pPr lvl="2"/>
            <a:endParaRPr lang="en-US" dirty="0">
              <a:solidFill>
                <a:prstClr val="black"/>
              </a:solidFill>
            </a:endParaRPr>
          </a:p>
          <a:p>
            <a:pPr lvl="2"/>
            <a:endParaRPr lang="en-US" dirty="0">
              <a:solidFill>
                <a:prstClr val="black"/>
              </a:solidFill>
            </a:endParaRPr>
          </a:p>
        </p:txBody>
      </p:sp>
    </p:spTree>
    <p:extLst>
      <p:ext uri="{BB962C8B-B14F-4D97-AF65-F5344CB8AC3E}">
        <p14:creationId xmlns:p14="http://schemas.microsoft.com/office/powerpoint/2010/main" val="2306034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80364"/>
            <a:ext cx="8229600" cy="1143000"/>
          </a:xfrm>
        </p:spPr>
        <p:txBody>
          <a:bodyPr>
            <a:normAutofit/>
          </a:bodyPr>
          <a:lstStyle/>
          <a:p>
            <a:r>
              <a:rPr lang="en-US" dirty="0"/>
              <a:t>Community Engagement Team</a:t>
            </a:r>
            <a:endParaRPr lang="en-US" dirty="0">
              <a:solidFill>
                <a:srgbClr val="7030A0"/>
              </a:solidFill>
            </a:endParaRPr>
          </a:p>
        </p:txBody>
      </p:sp>
      <p:sp>
        <p:nvSpPr>
          <p:cNvPr id="4" name="Content Placeholder 3"/>
          <p:cNvSpPr>
            <a:spLocks noGrp="1"/>
          </p:cNvSpPr>
          <p:nvPr>
            <p:ph sz="half" idx="2"/>
          </p:nvPr>
        </p:nvSpPr>
        <p:spPr>
          <a:xfrm>
            <a:off x="423671" y="1201945"/>
            <a:ext cx="4040188" cy="4421934"/>
          </a:xfrm>
        </p:spPr>
        <p:txBody>
          <a:bodyPr>
            <a:normAutofit fontScale="92500" lnSpcReduction="20000"/>
          </a:bodyPr>
          <a:lstStyle/>
          <a:p>
            <a:r>
              <a:rPr lang="en-US" sz="1900" dirty="0"/>
              <a:t>The CET will review, assess, and report on the implementation of the school’s plan. </a:t>
            </a:r>
            <a:endParaRPr lang="en-US" sz="1900" dirty="0" smtClean="0"/>
          </a:p>
          <a:p>
            <a:pPr marL="0" indent="0">
              <a:buNone/>
            </a:pPr>
            <a:endParaRPr lang="en-US" sz="1100" dirty="0"/>
          </a:p>
          <a:p>
            <a:r>
              <a:rPr lang="en-US" sz="1900" dirty="0"/>
              <a:t>The CET’s recommendations must be attached to the school plan and the EPO must attach identify which recommendations were incorporated in the plan and how; as well as, which recommendations were not incorporated in the plan and why. </a:t>
            </a:r>
            <a:endParaRPr lang="en-US" sz="1900" dirty="0" smtClean="0"/>
          </a:p>
          <a:p>
            <a:pPr marL="0" indent="0">
              <a:buNone/>
            </a:pPr>
            <a:endParaRPr lang="en-US" sz="1900" dirty="0"/>
          </a:p>
          <a:p>
            <a:r>
              <a:rPr lang="en-US" sz="1900" dirty="0"/>
              <a:t>The district will consult with the CET before proposing to the Commissioner any plan modifications. The CET may hold hearings, which must be arranged by the district, to solicit feedback. </a:t>
            </a:r>
          </a:p>
          <a:p>
            <a:pPr marL="285750"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solidFill>
                <a:prstClr val="black"/>
              </a:solidFill>
            </a:endParaRPr>
          </a:p>
          <a:p>
            <a:endParaRPr lang="en-US" dirty="0"/>
          </a:p>
        </p:txBody>
      </p:sp>
      <p:sp>
        <p:nvSpPr>
          <p:cNvPr id="7" name="Content Placeholder 6"/>
          <p:cNvSpPr>
            <a:spLocks noGrp="1"/>
          </p:cNvSpPr>
          <p:nvPr>
            <p:ph sz="quarter" idx="4"/>
          </p:nvPr>
        </p:nvSpPr>
        <p:spPr>
          <a:xfrm>
            <a:off x="4572000" y="1170213"/>
            <a:ext cx="4410635" cy="4434522"/>
          </a:xfrm>
        </p:spPr>
        <p:txBody>
          <a:bodyPr>
            <a:noAutofit/>
          </a:bodyPr>
          <a:lstStyle/>
          <a:p>
            <a:pPr>
              <a:lnSpc>
                <a:spcPct val="80000"/>
              </a:lnSpc>
            </a:pPr>
            <a:r>
              <a:rPr lang="en-US" sz="1800" dirty="0"/>
              <a:t>The plan must be provided to the local school board, the Superintendent, and representatives of the collective bargaining units, CET, and elected representatives of the parent teacher association and/or parent association.</a:t>
            </a:r>
          </a:p>
          <a:p>
            <a:pPr>
              <a:lnSpc>
                <a:spcPct val="80000"/>
              </a:lnSpc>
            </a:pPr>
            <a:endParaRPr lang="en-US" sz="1800" dirty="0"/>
          </a:p>
          <a:p>
            <a:pPr>
              <a:lnSpc>
                <a:spcPct val="80000"/>
              </a:lnSpc>
            </a:pPr>
            <a:r>
              <a:rPr lang="en-US" sz="1800" dirty="0"/>
              <a:t>The Commissioner will annually consult and cooperate with the district, school staff, and CET in determining whether the school has met its annual goals and in assessing the implementation of the plan. </a:t>
            </a:r>
          </a:p>
          <a:p>
            <a:pPr>
              <a:lnSpc>
                <a:spcPct val="80000"/>
              </a:lnSpc>
            </a:pPr>
            <a:endParaRPr lang="en-US" sz="1800" dirty="0"/>
          </a:p>
          <a:p>
            <a:pPr>
              <a:lnSpc>
                <a:spcPct val="80000"/>
              </a:lnSpc>
            </a:pPr>
            <a:r>
              <a:rPr lang="en-US" sz="1800" dirty="0"/>
              <a:t>Upon expiration of the school intervention plan, the Commissioner will consult with the district and CET to determine whether to renew the plan, terminate the contract with the Independent Receiver, or remove the school from designation. </a:t>
            </a:r>
          </a:p>
          <a:p>
            <a:pPr>
              <a:lnSpc>
                <a:spcPct val="80000"/>
              </a:lnSpc>
            </a:pPr>
            <a:endParaRPr lang="en-US" sz="1800" dirty="0"/>
          </a:p>
        </p:txBody>
      </p:sp>
    </p:spTree>
    <p:extLst>
      <p:ext uri="{BB962C8B-B14F-4D97-AF65-F5344CB8AC3E}">
        <p14:creationId xmlns:p14="http://schemas.microsoft.com/office/powerpoint/2010/main" val="3423828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 y="457200"/>
            <a:ext cx="8476075" cy="5015978"/>
          </a:xfrm>
          <a:prstGeom prst="rect">
            <a:avLst/>
          </a:prstGeom>
        </p:spPr>
      </p:pic>
    </p:spTree>
    <p:extLst>
      <p:ext uri="{BB962C8B-B14F-4D97-AF65-F5344CB8AC3E}">
        <p14:creationId xmlns:p14="http://schemas.microsoft.com/office/powerpoint/2010/main" val="14992951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17" y="144258"/>
            <a:ext cx="8229600" cy="1143000"/>
          </a:xfrm>
        </p:spPr>
        <p:txBody>
          <a:bodyPr/>
          <a:lstStyle/>
          <a:p>
            <a:r>
              <a:rPr lang="en-US" dirty="0" smtClean="0"/>
              <a:t> Attendance &amp; Behavior</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093333"/>
            <a:ext cx="3019927" cy="4865111"/>
          </a:xfrm>
          <a:prstGeom prst="rect">
            <a:avLst/>
          </a:prstGeom>
        </p:spPr>
      </p:pic>
      <p:pic>
        <p:nvPicPr>
          <p:cNvPr id="9" name="Picture 8" descr="Screen Shot 2016-05-03 at 9.34.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926" y="1093331"/>
            <a:ext cx="3477128" cy="2758892"/>
          </a:xfrm>
          <a:prstGeom prst="rect">
            <a:avLst/>
          </a:prstGeom>
        </p:spPr>
      </p:pic>
      <p:pic>
        <p:nvPicPr>
          <p:cNvPr id="10" name="Picture 9" descr="Screen Shot 2016-05-03 at 9.33.4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927" y="3736128"/>
            <a:ext cx="3477128" cy="2229366"/>
          </a:xfrm>
          <a:prstGeom prst="rect">
            <a:avLst/>
          </a:prstGeom>
        </p:spPr>
      </p:pic>
      <p:pic>
        <p:nvPicPr>
          <p:cNvPr id="11" name="Picture 10" descr="Screen Shot 2016-05-03 at 9.32.2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7055" y="1093333"/>
            <a:ext cx="2646945" cy="4865111"/>
          </a:xfrm>
          <a:prstGeom prst="rect">
            <a:avLst/>
          </a:prstGeom>
        </p:spPr>
      </p:pic>
    </p:spTree>
    <p:extLst>
      <p:ext uri="{BB962C8B-B14F-4D97-AF65-F5344CB8AC3E}">
        <p14:creationId xmlns:p14="http://schemas.microsoft.com/office/powerpoint/2010/main" val="3000400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664"/>
            <a:ext cx="8229600" cy="1143000"/>
          </a:xfrm>
        </p:spPr>
        <p:txBody>
          <a:bodyPr>
            <a:noAutofit/>
          </a:bodyPr>
          <a:lstStyle/>
          <a:p>
            <a:r>
              <a:rPr lang="en-US" sz="3200" dirty="0" smtClean="0"/>
              <a:t>Average Daily Attendance</a:t>
            </a:r>
            <a:r>
              <a:rPr lang="en-US" sz="3200" dirty="0"/>
              <a:t/>
            </a:r>
            <a:br>
              <a:rPr lang="en-US" sz="3200" dirty="0"/>
            </a:br>
            <a:r>
              <a:rPr lang="en-US" sz="3200" dirty="0" smtClean="0"/>
              <a:t>2014-15 vs 2015-16</a:t>
            </a:r>
            <a:endParaRPr lang="en-US" sz="3200" dirty="0"/>
          </a:p>
        </p:txBody>
      </p:sp>
      <p:sp>
        <p:nvSpPr>
          <p:cNvPr id="3" name="TextBox 2"/>
          <p:cNvSpPr txBox="1"/>
          <p:nvPr/>
        </p:nvSpPr>
        <p:spPr>
          <a:xfrm>
            <a:off x="264693" y="6146249"/>
            <a:ext cx="7241689" cy="461665"/>
          </a:xfrm>
          <a:prstGeom prst="rect">
            <a:avLst/>
          </a:prstGeom>
          <a:noFill/>
        </p:spPr>
        <p:txBody>
          <a:bodyPr wrap="square" rtlCol="0">
            <a:spAutoFit/>
          </a:bodyPr>
          <a:lstStyle/>
          <a:p>
            <a:r>
              <a:rPr lang="en-US" sz="1200" dirty="0" smtClean="0">
                <a:solidFill>
                  <a:prstClr val="white"/>
                </a:solidFill>
              </a:rPr>
              <a:t>Data retrieved from SPA and PowerSchool 6.30.16.</a:t>
            </a:r>
          </a:p>
          <a:p>
            <a:r>
              <a:rPr lang="en-US" sz="1200" dirty="0" smtClean="0">
                <a:solidFill>
                  <a:prstClr val="white"/>
                </a:solidFill>
              </a:rPr>
              <a:t>Data is reflective of scholars by credit attainment – per ASAP Policy </a:t>
            </a:r>
            <a:endParaRPr lang="en-US" sz="1200" dirty="0">
              <a:solidFill>
                <a:prstClr val="white"/>
              </a:solidFill>
            </a:endParaRPr>
          </a:p>
        </p:txBody>
      </p:sp>
      <p:grpSp>
        <p:nvGrpSpPr>
          <p:cNvPr id="23" name="Group 22"/>
          <p:cNvGrpSpPr/>
          <p:nvPr/>
        </p:nvGrpSpPr>
        <p:grpSpPr>
          <a:xfrm>
            <a:off x="156412" y="1401664"/>
            <a:ext cx="8771020" cy="4361462"/>
            <a:chOff x="156412" y="1401664"/>
            <a:chExt cx="8771020" cy="4361462"/>
          </a:xfrm>
        </p:grpSpPr>
        <p:graphicFrame>
          <p:nvGraphicFramePr>
            <p:cNvPr id="13" name="Chart 12"/>
            <p:cNvGraphicFramePr>
              <a:graphicFrameLocks/>
            </p:cNvGraphicFramePr>
            <p:nvPr>
              <p:extLst/>
            </p:nvPr>
          </p:nvGraphicFramePr>
          <p:xfrm>
            <a:off x="156412" y="1401664"/>
            <a:ext cx="8771020" cy="436146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938464" y="1437760"/>
              <a:ext cx="589547" cy="307777"/>
            </a:xfrm>
            <a:prstGeom prst="rect">
              <a:avLst/>
            </a:prstGeom>
            <a:noFill/>
          </p:spPr>
          <p:txBody>
            <a:bodyPr wrap="square" rtlCol="0">
              <a:spAutoFit/>
            </a:bodyPr>
            <a:lstStyle/>
            <a:p>
              <a:pPr algn="ctr"/>
              <a:r>
                <a:rPr lang="en-US" sz="1400" b="1" dirty="0" smtClean="0">
                  <a:solidFill>
                    <a:prstClr val="black"/>
                  </a:solidFill>
                </a:rPr>
                <a:t>94%</a:t>
              </a:r>
              <a:endParaRPr lang="en-US" sz="1400" b="1" dirty="0">
                <a:solidFill>
                  <a:prstClr val="black"/>
                </a:solidFill>
              </a:endParaRPr>
            </a:p>
          </p:txBody>
        </p:sp>
        <p:sp>
          <p:nvSpPr>
            <p:cNvPr id="15" name="TextBox 14"/>
            <p:cNvSpPr txBox="1"/>
            <p:nvPr/>
          </p:nvSpPr>
          <p:spPr>
            <a:xfrm>
              <a:off x="1848853" y="1554064"/>
              <a:ext cx="589547" cy="307777"/>
            </a:xfrm>
            <a:prstGeom prst="rect">
              <a:avLst/>
            </a:prstGeom>
            <a:noFill/>
          </p:spPr>
          <p:txBody>
            <a:bodyPr wrap="square" rtlCol="0">
              <a:spAutoFit/>
            </a:bodyPr>
            <a:lstStyle/>
            <a:p>
              <a:pPr algn="ctr"/>
              <a:r>
                <a:rPr lang="en-US" sz="1400" b="1" dirty="0" smtClean="0">
                  <a:solidFill>
                    <a:prstClr val="black"/>
                  </a:solidFill>
                </a:rPr>
                <a:t>92%</a:t>
              </a:r>
              <a:endParaRPr lang="en-US" sz="1400" b="1" dirty="0">
                <a:solidFill>
                  <a:prstClr val="black"/>
                </a:solidFill>
              </a:endParaRPr>
            </a:p>
          </p:txBody>
        </p:sp>
        <p:sp>
          <p:nvSpPr>
            <p:cNvPr id="16" name="TextBox 15"/>
            <p:cNvSpPr txBox="1"/>
            <p:nvPr/>
          </p:nvSpPr>
          <p:spPr>
            <a:xfrm>
              <a:off x="2699085" y="1744048"/>
              <a:ext cx="589547" cy="307777"/>
            </a:xfrm>
            <a:prstGeom prst="rect">
              <a:avLst/>
            </a:prstGeom>
            <a:noFill/>
          </p:spPr>
          <p:txBody>
            <a:bodyPr wrap="square" rtlCol="0">
              <a:spAutoFit/>
            </a:bodyPr>
            <a:lstStyle/>
            <a:p>
              <a:pPr algn="ctr"/>
              <a:r>
                <a:rPr lang="en-US" sz="1400" b="1" dirty="0" smtClean="0">
                  <a:solidFill>
                    <a:prstClr val="black"/>
                  </a:solidFill>
                </a:rPr>
                <a:t>85%</a:t>
              </a:r>
              <a:endParaRPr lang="en-US" sz="1400" b="1" dirty="0">
                <a:solidFill>
                  <a:prstClr val="black"/>
                </a:solidFill>
              </a:endParaRPr>
            </a:p>
          </p:txBody>
        </p:sp>
        <p:sp>
          <p:nvSpPr>
            <p:cNvPr id="17" name="TextBox 16"/>
            <p:cNvSpPr txBox="1"/>
            <p:nvPr/>
          </p:nvSpPr>
          <p:spPr>
            <a:xfrm>
              <a:off x="3590763" y="2216303"/>
              <a:ext cx="589547" cy="307777"/>
            </a:xfrm>
            <a:prstGeom prst="rect">
              <a:avLst/>
            </a:prstGeom>
            <a:noFill/>
          </p:spPr>
          <p:txBody>
            <a:bodyPr wrap="square" rtlCol="0">
              <a:spAutoFit/>
            </a:bodyPr>
            <a:lstStyle/>
            <a:p>
              <a:pPr algn="ctr"/>
              <a:r>
                <a:rPr lang="en-US" sz="1400" b="1" dirty="0" smtClean="0">
                  <a:solidFill>
                    <a:prstClr val="black"/>
                  </a:solidFill>
                </a:rPr>
                <a:t>72%</a:t>
              </a:r>
              <a:endParaRPr lang="en-US" sz="1400" b="1" dirty="0">
                <a:solidFill>
                  <a:prstClr val="black"/>
                </a:solidFill>
              </a:endParaRPr>
            </a:p>
          </p:txBody>
        </p:sp>
        <p:sp>
          <p:nvSpPr>
            <p:cNvPr id="18" name="TextBox 17"/>
            <p:cNvSpPr txBox="1"/>
            <p:nvPr/>
          </p:nvSpPr>
          <p:spPr>
            <a:xfrm>
              <a:off x="4505826" y="1784787"/>
              <a:ext cx="589547" cy="307777"/>
            </a:xfrm>
            <a:prstGeom prst="rect">
              <a:avLst/>
            </a:prstGeom>
            <a:noFill/>
          </p:spPr>
          <p:txBody>
            <a:bodyPr wrap="square" rtlCol="0">
              <a:spAutoFit/>
            </a:bodyPr>
            <a:lstStyle/>
            <a:p>
              <a:pPr algn="ctr"/>
              <a:r>
                <a:rPr lang="en-US" sz="1400" b="1" dirty="0" smtClean="0">
                  <a:solidFill>
                    <a:prstClr val="black"/>
                  </a:solidFill>
                </a:rPr>
                <a:t>85%</a:t>
              </a:r>
              <a:endParaRPr lang="en-US" sz="1400" b="1" dirty="0">
                <a:solidFill>
                  <a:prstClr val="black"/>
                </a:solidFill>
              </a:endParaRPr>
            </a:p>
          </p:txBody>
        </p:sp>
        <p:sp>
          <p:nvSpPr>
            <p:cNvPr id="19" name="TextBox 18"/>
            <p:cNvSpPr txBox="1"/>
            <p:nvPr/>
          </p:nvSpPr>
          <p:spPr>
            <a:xfrm>
              <a:off x="5374106" y="2515528"/>
              <a:ext cx="589547" cy="307777"/>
            </a:xfrm>
            <a:prstGeom prst="rect">
              <a:avLst/>
            </a:prstGeom>
            <a:noFill/>
          </p:spPr>
          <p:txBody>
            <a:bodyPr wrap="square" rtlCol="0">
              <a:spAutoFit/>
            </a:bodyPr>
            <a:lstStyle/>
            <a:p>
              <a:pPr algn="ctr"/>
              <a:r>
                <a:rPr lang="en-US" sz="1400" b="1" dirty="0" smtClean="0">
                  <a:solidFill>
                    <a:prstClr val="black"/>
                  </a:solidFill>
                </a:rPr>
                <a:t>62%</a:t>
              </a:r>
              <a:endParaRPr lang="en-US" sz="1400" b="1" dirty="0">
                <a:solidFill>
                  <a:prstClr val="black"/>
                </a:solidFill>
              </a:endParaRPr>
            </a:p>
          </p:txBody>
        </p:sp>
        <p:sp>
          <p:nvSpPr>
            <p:cNvPr id="20" name="TextBox 19"/>
            <p:cNvSpPr txBox="1"/>
            <p:nvPr/>
          </p:nvSpPr>
          <p:spPr>
            <a:xfrm>
              <a:off x="6276471" y="1820882"/>
              <a:ext cx="589547" cy="307777"/>
            </a:xfrm>
            <a:prstGeom prst="rect">
              <a:avLst/>
            </a:prstGeom>
            <a:noFill/>
          </p:spPr>
          <p:txBody>
            <a:bodyPr wrap="square" rtlCol="0">
              <a:spAutoFit/>
            </a:bodyPr>
            <a:lstStyle/>
            <a:p>
              <a:pPr algn="ctr"/>
              <a:r>
                <a:rPr lang="en-US" sz="1400" b="1" dirty="0" smtClean="0">
                  <a:solidFill>
                    <a:prstClr val="black"/>
                  </a:solidFill>
                </a:rPr>
                <a:t>82%</a:t>
              </a:r>
              <a:endParaRPr lang="en-US" sz="1400" b="1" dirty="0">
                <a:solidFill>
                  <a:prstClr val="black"/>
                </a:solidFill>
              </a:endParaRPr>
            </a:p>
          </p:txBody>
        </p:sp>
        <p:sp>
          <p:nvSpPr>
            <p:cNvPr id="21" name="TextBox 20"/>
            <p:cNvSpPr txBox="1"/>
            <p:nvPr/>
          </p:nvSpPr>
          <p:spPr>
            <a:xfrm>
              <a:off x="7151448" y="1707952"/>
              <a:ext cx="589547" cy="307777"/>
            </a:xfrm>
            <a:prstGeom prst="rect">
              <a:avLst/>
            </a:prstGeom>
            <a:noFill/>
          </p:spPr>
          <p:txBody>
            <a:bodyPr wrap="square" rtlCol="0">
              <a:spAutoFit/>
            </a:bodyPr>
            <a:lstStyle/>
            <a:p>
              <a:pPr algn="ctr"/>
              <a:r>
                <a:rPr lang="en-US" sz="1400" b="1" dirty="0" smtClean="0">
                  <a:solidFill>
                    <a:prstClr val="black"/>
                  </a:solidFill>
                </a:rPr>
                <a:t>85%</a:t>
              </a:r>
              <a:endParaRPr lang="en-US" sz="1400" b="1" dirty="0">
                <a:solidFill>
                  <a:prstClr val="black"/>
                </a:solidFill>
              </a:endParaRPr>
            </a:p>
          </p:txBody>
        </p:sp>
        <p:sp>
          <p:nvSpPr>
            <p:cNvPr id="22" name="TextBox 21"/>
            <p:cNvSpPr txBox="1"/>
            <p:nvPr/>
          </p:nvSpPr>
          <p:spPr>
            <a:xfrm>
              <a:off x="8048444" y="1840803"/>
              <a:ext cx="589547" cy="307777"/>
            </a:xfrm>
            <a:prstGeom prst="rect">
              <a:avLst/>
            </a:prstGeom>
            <a:noFill/>
          </p:spPr>
          <p:txBody>
            <a:bodyPr wrap="square" rtlCol="0">
              <a:spAutoFit/>
            </a:bodyPr>
            <a:lstStyle/>
            <a:p>
              <a:pPr algn="ctr"/>
              <a:r>
                <a:rPr lang="en-US" sz="1400" b="1" dirty="0" smtClean="0">
                  <a:solidFill>
                    <a:prstClr val="black"/>
                  </a:solidFill>
                </a:rPr>
                <a:t>81%</a:t>
              </a:r>
              <a:endParaRPr lang="en-US" sz="1400" b="1" dirty="0">
                <a:solidFill>
                  <a:prstClr val="black"/>
                </a:solidFill>
              </a:endParaRPr>
            </a:p>
          </p:txBody>
        </p:sp>
      </p:grpSp>
    </p:spTree>
    <p:extLst>
      <p:ext uri="{BB962C8B-B14F-4D97-AF65-F5344CB8AC3E}">
        <p14:creationId xmlns:p14="http://schemas.microsoft.com/office/powerpoint/2010/main" val="3740310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Behavioral Data</a:t>
            </a:r>
            <a:br>
              <a:rPr lang="en-US" dirty="0" smtClean="0"/>
            </a:br>
            <a:r>
              <a:rPr lang="en-US" sz="3100" dirty="0" smtClean="0"/>
              <a:t>2014-15 School Year -vs- 2015-16 School Year  </a:t>
            </a:r>
            <a:endParaRPr lang="en-US" sz="3100" dirty="0"/>
          </a:p>
        </p:txBody>
      </p:sp>
      <p:sp>
        <p:nvSpPr>
          <p:cNvPr id="3" name="TextBox 2"/>
          <p:cNvSpPr txBox="1"/>
          <p:nvPr/>
        </p:nvSpPr>
        <p:spPr>
          <a:xfrm>
            <a:off x="457200" y="6230473"/>
            <a:ext cx="7241689" cy="276999"/>
          </a:xfrm>
          <a:prstGeom prst="rect">
            <a:avLst/>
          </a:prstGeom>
          <a:noFill/>
        </p:spPr>
        <p:txBody>
          <a:bodyPr wrap="square" rtlCol="0">
            <a:spAutoFit/>
          </a:bodyPr>
          <a:lstStyle/>
          <a:p>
            <a:pPr defTabSz="914400"/>
            <a:r>
              <a:rPr lang="en-US" sz="1200" dirty="0" smtClean="0">
                <a:solidFill>
                  <a:prstClr val="white"/>
                </a:solidFill>
              </a:rPr>
              <a:t>Data retrieved from SPA and PowerSchool 6.30.16.</a:t>
            </a:r>
            <a:endParaRPr lang="en-US" sz="1200" dirty="0">
              <a:solidFill>
                <a:prstClr val="white"/>
              </a:solidFill>
            </a:endParaRPr>
          </a:p>
        </p:txBody>
      </p:sp>
      <p:pic>
        <p:nvPicPr>
          <p:cNvPr id="9" name="Picture 8"/>
          <p:cNvPicPr>
            <a:picLocks noChangeAspect="1"/>
          </p:cNvPicPr>
          <p:nvPr/>
        </p:nvPicPr>
        <p:blipFill>
          <a:blip r:embed="rId3"/>
          <a:stretch>
            <a:fillRect/>
          </a:stretch>
        </p:blipFill>
        <p:spPr>
          <a:xfrm>
            <a:off x="550606" y="1417638"/>
            <a:ext cx="8136194" cy="4445000"/>
          </a:xfrm>
          <a:prstGeom prst="rect">
            <a:avLst/>
          </a:prstGeom>
        </p:spPr>
      </p:pic>
    </p:spTree>
    <p:extLst>
      <p:ext uri="{BB962C8B-B14F-4D97-AF65-F5344CB8AC3E}">
        <p14:creationId xmlns:p14="http://schemas.microsoft.com/office/powerpoint/2010/main" val="1350865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Achievement Goal</a:t>
            </a:r>
            <a:endParaRPr lang="en-US" dirty="0"/>
          </a:p>
        </p:txBody>
      </p:sp>
      <p:sp>
        <p:nvSpPr>
          <p:cNvPr id="3" name="Content Placeholder 2"/>
          <p:cNvSpPr>
            <a:spLocks noGrp="1"/>
          </p:cNvSpPr>
          <p:nvPr>
            <p:ph idx="1"/>
          </p:nvPr>
        </p:nvSpPr>
        <p:spPr/>
        <p:txBody>
          <a:bodyPr/>
          <a:lstStyle/>
          <a:p>
            <a:pPr marL="0" indent="0" algn="ctr">
              <a:buNone/>
            </a:pPr>
            <a:r>
              <a:rPr lang="en-US" i="1" dirty="0"/>
              <a:t>The EPO plan set out to increase student achievement as measured on NYS cohort assessments by reducing the number of students scoring at level 1 (below basic and thus what is required to perform at their grade level) </a:t>
            </a:r>
            <a:endParaRPr lang="en-US" i="1" dirty="0" smtClean="0"/>
          </a:p>
          <a:p>
            <a:pPr marL="0" indent="0" algn="ctr">
              <a:buNone/>
            </a:pPr>
            <a:r>
              <a:rPr lang="en-US" i="1" dirty="0" smtClean="0"/>
              <a:t>by </a:t>
            </a:r>
            <a:r>
              <a:rPr lang="en-US" i="1" dirty="0"/>
              <a:t>10% in Year 1. </a:t>
            </a:r>
          </a:p>
          <a:p>
            <a:endParaRPr lang="en-US" dirty="0"/>
          </a:p>
        </p:txBody>
      </p:sp>
    </p:spTree>
    <p:extLst>
      <p:ext uri="{BB962C8B-B14F-4D97-AF65-F5344CB8AC3E}">
        <p14:creationId xmlns:p14="http://schemas.microsoft.com/office/powerpoint/2010/main" val="100666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81" y="6529333"/>
            <a:ext cx="7241689" cy="276999"/>
          </a:xfrm>
          <a:prstGeom prst="rect">
            <a:avLst/>
          </a:prstGeom>
          <a:noFill/>
        </p:spPr>
        <p:txBody>
          <a:bodyPr wrap="square" rtlCol="0">
            <a:spAutoFit/>
          </a:bodyPr>
          <a:lstStyle/>
          <a:p>
            <a:pPr defTabSz="914400"/>
            <a:r>
              <a:rPr lang="en-US" sz="1200" dirty="0" smtClean="0">
                <a:solidFill>
                  <a:prstClr val="white"/>
                </a:solidFill>
              </a:rPr>
              <a:t>Data provided by NYSED</a:t>
            </a:r>
            <a:endParaRPr lang="en-US" sz="1200" dirty="0">
              <a:solidFill>
                <a:prstClr val="white"/>
              </a:solidFill>
            </a:endParaRPr>
          </a:p>
        </p:txBody>
      </p:sp>
      <p:grpSp>
        <p:nvGrpSpPr>
          <p:cNvPr id="5" name="Group 4"/>
          <p:cNvGrpSpPr>
            <a:grpSpLocks noChangeAspect="1"/>
          </p:cNvGrpSpPr>
          <p:nvPr/>
        </p:nvGrpSpPr>
        <p:grpSpPr bwMode="auto">
          <a:xfrm>
            <a:off x="78581" y="752420"/>
            <a:ext cx="8986838" cy="5776913"/>
            <a:chOff x="99" y="-255"/>
            <a:chExt cx="5661" cy="3639"/>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09" t="3784" r="-109" b="-3784"/>
            <a:stretch/>
          </p:blipFill>
          <p:spPr bwMode="auto">
            <a:xfrm>
              <a:off x="99" y="-255"/>
              <a:ext cx="5661" cy="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p:cNvSpPr>
              <a:spLocks noChangeAspect="1" noChangeArrowheads="1" noTextEdit="1"/>
            </p:cNvSpPr>
            <p:nvPr/>
          </p:nvSpPr>
          <p:spPr bwMode="auto">
            <a:xfrm>
              <a:off x="801" y="936"/>
              <a:ext cx="4158"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62116" y="431745"/>
            <a:ext cx="8229600" cy="1143000"/>
          </a:xfrm>
          <a:solidFill>
            <a:schemeClr val="tx1"/>
          </a:solidFill>
        </p:spPr>
        <p:txBody>
          <a:bodyPr>
            <a:normAutofit fontScale="90000"/>
          </a:bodyPr>
          <a:lstStyle/>
          <a:p>
            <a:r>
              <a:rPr lang="en-US" dirty="0" smtClean="0">
                <a:solidFill>
                  <a:schemeClr val="bg1"/>
                </a:solidFill>
              </a:rPr>
              <a:t>NYS ASSESSMENTS 6-8 Math and ELA</a:t>
            </a:r>
            <a:br>
              <a:rPr lang="en-US" dirty="0" smtClean="0">
                <a:solidFill>
                  <a:schemeClr val="bg1"/>
                </a:solidFill>
              </a:rPr>
            </a:br>
            <a:r>
              <a:rPr lang="en-US" sz="3100" dirty="0" smtClean="0">
                <a:solidFill>
                  <a:schemeClr val="bg1"/>
                </a:solidFill>
              </a:rPr>
              <a:t> 2016-17 SY Compared to 2015-16 SY</a:t>
            </a:r>
            <a:endParaRPr lang="en-US" sz="3100" dirty="0">
              <a:solidFill>
                <a:schemeClr val="bg1"/>
              </a:solidFill>
            </a:endParaRPr>
          </a:p>
        </p:txBody>
      </p:sp>
    </p:spTree>
    <p:extLst>
      <p:ext uri="{BB962C8B-B14F-4D97-AF65-F5344CB8AC3E}">
        <p14:creationId xmlns:p14="http://schemas.microsoft.com/office/powerpoint/2010/main" val="2060153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Autofit/>
          </a:bodyPr>
          <a:lstStyle/>
          <a:p>
            <a:r>
              <a:rPr lang="en-US" altLang="en-US" sz="3200" dirty="0"/>
              <a:t>Receivership – Intervention in Struggling Schools </a:t>
            </a:r>
          </a:p>
        </p:txBody>
      </p:sp>
      <p:sp>
        <p:nvSpPr>
          <p:cNvPr id="3" name="Content Placeholder 2"/>
          <p:cNvSpPr>
            <a:spLocks noGrp="1"/>
          </p:cNvSpPr>
          <p:nvPr>
            <p:ph idx="1"/>
          </p:nvPr>
        </p:nvSpPr>
        <p:spPr>
          <a:xfrm>
            <a:off x="204395" y="1417640"/>
            <a:ext cx="8735210" cy="4154823"/>
          </a:xfrm>
        </p:spPr>
        <p:txBody>
          <a:bodyPr/>
          <a:lstStyle/>
          <a:p>
            <a:pPr marL="0" indent="0">
              <a:buNone/>
              <a:defRPr/>
            </a:pPr>
            <a:r>
              <a:rPr lang="en-US" sz="1238" dirty="0"/>
              <a:t>Section 211-f of Education Law establishes a new intervention authority for districts and the Department to turn around struggling schools through receivership. </a:t>
            </a:r>
          </a:p>
        </p:txBody>
      </p:sp>
      <p:sp>
        <p:nvSpPr>
          <p:cNvPr id="7172" name="Slide Number Placeholder 3"/>
          <p:cNvSpPr>
            <a:spLocks noGrp="1"/>
          </p:cNvSpPr>
          <p:nvPr>
            <p:ph type="sldNum" sz="quarter" idx="12"/>
          </p:nvPr>
        </p:nvSpPr>
        <p:spPr>
          <a:noFill/>
        </p:spPr>
        <p:txBody>
          <a:bodyPr/>
          <a:lstStyle>
            <a:lvl1pPr>
              <a:spcBef>
                <a:spcPct val="20000"/>
              </a:spcBef>
              <a:buChar char="•"/>
              <a:defRPr sz="1350" b="1">
                <a:solidFill>
                  <a:srgbClr val="606060"/>
                </a:solidFill>
                <a:latin typeface="Arial" charset="0"/>
                <a:ea typeface="Verdana" pitchFamily="34" charset="0"/>
                <a:cs typeface="Verdana" pitchFamily="34" charset="0"/>
              </a:defRPr>
            </a:lvl1pPr>
            <a:lvl2pPr marL="417910" indent="-160735">
              <a:spcBef>
                <a:spcPct val="20000"/>
              </a:spcBef>
              <a:buSzPct val="50000"/>
              <a:buFont typeface="Wingdings" pitchFamily="2" charset="2"/>
              <a:buChar char="¦"/>
              <a:defRPr sz="1125" b="1">
                <a:solidFill>
                  <a:srgbClr val="606060"/>
                </a:solidFill>
                <a:latin typeface="Arial" charset="0"/>
                <a:ea typeface="Verdana" pitchFamily="34" charset="0"/>
                <a:cs typeface="Verdana" pitchFamily="34" charset="0"/>
              </a:defRPr>
            </a:lvl2pPr>
            <a:lvl3pPr marL="642938" indent="-128588">
              <a:spcBef>
                <a:spcPct val="20000"/>
              </a:spcBef>
              <a:buChar char="•"/>
              <a:defRPr>
                <a:solidFill>
                  <a:schemeClr val="tx1"/>
                </a:solidFill>
                <a:latin typeface="Arial" charset="0"/>
                <a:ea typeface="Verdana" pitchFamily="34" charset="0"/>
                <a:cs typeface="Verdana" pitchFamily="34" charset="0"/>
              </a:defRPr>
            </a:lvl3pPr>
            <a:lvl4pPr marL="900113" indent="-128588">
              <a:spcBef>
                <a:spcPct val="20000"/>
              </a:spcBef>
              <a:buChar char="–"/>
              <a:defRPr sz="900">
                <a:solidFill>
                  <a:schemeClr val="tx1"/>
                </a:solidFill>
                <a:latin typeface="Arial" charset="0"/>
                <a:ea typeface="Verdana" pitchFamily="34" charset="0"/>
                <a:cs typeface="Verdana" pitchFamily="34" charset="0"/>
              </a:defRPr>
            </a:lvl4pPr>
            <a:lvl5pPr marL="1157288" indent="-128588">
              <a:spcBef>
                <a:spcPct val="20000"/>
              </a:spcBef>
              <a:buChar char="»"/>
              <a:defRPr sz="788">
                <a:solidFill>
                  <a:schemeClr val="tx1"/>
                </a:solidFill>
                <a:latin typeface="Arial" charset="0"/>
                <a:ea typeface="Verdana" pitchFamily="34" charset="0"/>
                <a:cs typeface="Verdana" pitchFamily="34" charset="0"/>
              </a:defRPr>
            </a:lvl5pPr>
            <a:lvl6pPr marL="1414463" indent="-128588" eaLnBrk="0" fontAlgn="base" hangingPunct="0">
              <a:spcBef>
                <a:spcPct val="20000"/>
              </a:spcBef>
              <a:spcAft>
                <a:spcPct val="0"/>
              </a:spcAft>
              <a:buChar char="»"/>
              <a:defRPr sz="788">
                <a:solidFill>
                  <a:schemeClr val="tx1"/>
                </a:solidFill>
                <a:latin typeface="Arial" charset="0"/>
                <a:ea typeface="Verdana" pitchFamily="34" charset="0"/>
                <a:cs typeface="Verdana" pitchFamily="34" charset="0"/>
              </a:defRPr>
            </a:lvl6pPr>
            <a:lvl7pPr marL="1671638" indent="-128588" eaLnBrk="0" fontAlgn="base" hangingPunct="0">
              <a:spcBef>
                <a:spcPct val="20000"/>
              </a:spcBef>
              <a:spcAft>
                <a:spcPct val="0"/>
              </a:spcAft>
              <a:buChar char="»"/>
              <a:defRPr sz="788">
                <a:solidFill>
                  <a:schemeClr val="tx1"/>
                </a:solidFill>
                <a:latin typeface="Arial" charset="0"/>
                <a:ea typeface="Verdana" pitchFamily="34" charset="0"/>
                <a:cs typeface="Verdana" pitchFamily="34" charset="0"/>
              </a:defRPr>
            </a:lvl7pPr>
            <a:lvl8pPr marL="1928813" indent="-128588" eaLnBrk="0" fontAlgn="base" hangingPunct="0">
              <a:spcBef>
                <a:spcPct val="20000"/>
              </a:spcBef>
              <a:spcAft>
                <a:spcPct val="0"/>
              </a:spcAft>
              <a:buChar char="»"/>
              <a:defRPr sz="788">
                <a:solidFill>
                  <a:schemeClr val="tx1"/>
                </a:solidFill>
                <a:latin typeface="Arial" charset="0"/>
                <a:ea typeface="Verdana" pitchFamily="34" charset="0"/>
                <a:cs typeface="Verdana" pitchFamily="34" charset="0"/>
              </a:defRPr>
            </a:lvl8pPr>
            <a:lvl9pPr marL="2185988" indent="-128588" eaLnBrk="0" fontAlgn="base" hangingPunct="0">
              <a:spcBef>
                <a:spcPct val="20000"/>
              </a:spcBef>
              <a:spcAft>
                <a:spcPct val="0"/>
              </a:spcAft>
              <a:buChar char="»"/>
              <a:defRPr sz="788">
                <a:solidFill>
                  <a:schemeClr val="tx1"/>
                </a:solidFill>
                <a:latin typeface="Arial" charset="0"/>
                <a:ea typeface="Verdana" pitchFamily="34" charset="0"/>
                <a:cs typeface="Verdana" pitchFamily="34" charset="0"/>
              </a:defRPr>
            </a:lvl9pPr>
          </a:lstStyle>
          <a:p>
            <a:pPr>
              <a:spcBef>
                <a:spcPct val="0"/>
              </a:spcBef>
              <a:buFontTx/>
              <a:buNone/>
            </a:pPr>
            <a:fld id="{B5DE1DDF-277D-4F13-8214-AE57367F1231}" type="slidenum">
              <a:rPr lang="en-US" altLang="en-US" sz="788" b="0">
                <a:solidFill>
                  <a:srgbClr val="FFFFFF"/>
                </a:solidFill>
                <a:latin typeface="CartoGothic Std" pitchFamily="34" charset="0"/>
              </a:rPr>
              <a:pPr>
                <a:spcBef>
                  <a:spcPct val="0"/>
                </a:spcBef>
                <a:buFontTx/>
                <a:buNone/>
              </a:pPr>
              <a:t>3</a:t>
            </a:fld>
            <a:endParaRPr lang="en-US" altLang="en-US" sz="788" b="0" dirty="0">
              <a:solidFill>
                <a:srgbClr val="FFFFFF"/>
              </a:solidFill>
              <a:latin typeface="CartoGothic Std" pitchFamily="34" charset="0"/>
            </a:endParaRPr>
          </a:p>
        </p:txBody>
      </p:sp>
      <p:sp>
        <p:nvSpPr>
          <p:cNvPr id="5" name="Right Arrow Callout 4"/>
          <p:cNvSpPr/>
          <p:nvPr/>
        </p:nvSpPr>
        <p:spPr>
          <a:xfrm>
            <a:off x="1426082" y="2250028"/>
            <a:ext cx="2021581" cy="1603223"/>
          </a:xfrm>
          <a:prstGeom prst="rightArrowCallout">
            <a:avLst/>
          </a:prstGeom>
          <a:solidFill>
            <a:srgbClr val="3D7FA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0" fontAlgn="base" hangingPunct="0">
              <a:spcBef>
                <a:spcPct val="0"/>
              </a:spcBef>
              <a:spcAft>
                <a:spcPct val="0"/>
              </a:spcAft>
              <a:defRPr/>
            </a:pPr>
            <a:endParaRPr lang="en-US" sz="1013" dirty="0">
              <a:solidFill>
                <a:srgbClr val="FFFFFF"/>
              </a:solidFill>
            </a:endParaRPr>
          </a:p>
        </p:txBody>
      </p:sp>
      <p:sp>
        <p:nvSpPr>
          <p:cNvPr id="6" name="Right Arrow Callout 5"/>
          <p:cNvSpPr/>
          <p:nvPr/>
        </p:nvSpPr>
        <p:spPr>
          <a:xfrm>
            <a:off x="1426082" y="3967437"/>
            <a:ext cx="2021580" cy="1605025"/>
          </a:xfrm>
          <a:prstGeom prst="rightArrowCallout">
            <a:avLst/>
          </a:prstGeom>
          <a:solidFill>
            <a:srgbClr val="D54F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0" fontAlgn="base" hangingPunct="0">
              <a:spcBef>
                <a:spcPct val="0"/>
              </a:spcBef>
              <a:spcAft>
                <a:spcPct val="0"/>
              </a:spcAft>
              <a:defRPr/>
            </a:pPr>
            <a:endParaRPr lang="en-US" sz="1013" dirty="0">
              <a:solidFill>
                <a:srgbClr val="FFFFFF"/>
              </a:solidFill>
            </a:endParaRPr>
          </a:p>
        </p:txBody>
      </p:sp>
      <p:sp>
        <p:nvSpPr>
          <p:cNvPr id="7" name="Right Arrow Callout 6"/>
          <p:cNvSpPr/>
          <p:nvPr/>
        </p:nvSpPr>
        <p:spPr>
          <a:xfrm>
            <a:off x="3615789" y="2269842"/>
            <a:ext cx="1962558" cy="1563597"/>
          </a:xfrm>
          <a:prstGeom prst="rightArrowCallout">
            <a:avLst/>
          </a:prstGeom>
          <a:solidFill>
            <a:srgbClr val="3D7FA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0" fontAlgn="base" hangingPunct="0">
              <a:spcBef>
                <a:spcPct val="0"/>
              </a:spcBef>
              <a:spcAft>
                <a:spcPct val="0"/>
              </a:spcAft>
              <a:defRPr/>
            </a:pPr>
            <a:endParaRPr lang="en-US" sz="1013" dirty="0">
              <a:solidFill>
                <a:srgbClr val="FFFFFF"/>
              </a:solidFill>
            </a:endParaRPr>
          </a:p>
        </p:txBody>
      </p:sp>
      <p:sp>
        <p:nvSpPr>
          <p:cNvPr id="9" name="Right Arrow Callout 8"/>
          <p:cNvSpPr/>
          <p:nvPr/>
        </p:nvSpPr>
        <p:spPr>
          <a:xfrm>
            <a:off x="3615789" y="3967438"/>
            <a:ext cx="2017308" cy="1605025"/>
          </a:xfrm>
          <a:prstGeom prst="rightArrowCallout">
            <a:avLst/>
          </a:prstGeom>
          <a:solidFill>
            <a:srgbClr val="D54F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0" fontAlgn="base" hangingPunct="0">
              <a:spcBef>
                <a:spcPct val="0"/>
              </a:spcBef>
              <a:spcAft>
                <a:spcPct val="0"/>
              </a:spcAft>
              <a:defRPr/>
            </a:pPr>
            <a:endParaRPr lang="en-US" sz="1013" dirty="0">
              <a:solidFill>
                <a:srgbClr val="FFFFFF"/>
              </a:solidFill>
            </a:endParaRPr>
          </a:p>
        </p:txBody>
      </p:sp>
      <p:sp>
        <p:nvSpPr>
          <p:cNvPr id="12" name="Rectangle 11"/>
          <p:cNvSpPr/>
          <p:nvPr/>
        </p:nvSpPr>
        <p:spPr>
          <a:xfrm>
            <a:off x="5746474" y="2269840"/>
            <a:ext cx="1321300" cy="1563596"/>
          </a:xfrm>
          <a:prstGeom prst="rect">
            <a:avLst/>
          </a:prstGeom>
          <a:solidFill>
            <a:srgbClr val="3D7FA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0" fontAlgn="base" hangingPunct="0">
              <a:spcBef>
                <a:spcPct val="0"/>
              </a:spcBef>
              <a:spcAft>
                <a:spcPct val="0"/>
              </a:spcAft>
              <a:defRPr/>
            </a:pPr>
            <a:endParaRPr lang="en-US" sz="1013" dirty="0">
              <a:solidFill>
                <a:srgbClr val="FFFFFF"/>
              </a:solidFill>
            </a:endParaRPr>
          </a:p>
        </p:txBody>
      </p:sp>
      <p:sp>
        <p:nvSpPr>
          <p:cNvPr id="13" name="Rectangle 12"/>
          <p:cNvSpPr/>
          <p:nvPr/>
        </p:nvSpPr>
        <p:spPr>
          <a:xfrm>
            <a:off x="5730738" y="3980459"/>
            <a:ext cx="1337036" cy="1635138"/>
          </a:xfrm>
          <a:prstGeom prst="rect">
            <a:avLst/>
          </a:prstGeom>
          <a:solidFill>
            <a:srgbClr val="D54F4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0" fontAlgn="base" hangingPunct="0">
              <a:spcBef>
                <a:spcPct val="0"/>
              </a:spcBef>
              <a:spcAft>
                <a:spcPct val="0"/>
              </a:spcAft>
              <a:defRPr/>
            </a:pPr>
            <a:endParaRPr lang="en-US" sz="1013" dirty="0">
              <a:solidFill>
                <a:srgbClr val="FFFFFF"/>
              </a:solidFill>
            </a:endParaRPr>
          </a:p>
        </p:txBody>
      </p:sp>
      <p:sp>
        <p:nvSpPr>
          <p:cNvPr id="7179" name="TextBox 13"/>
          <p:cNvSpPr txBox="1">
            <a:spLocks noChangeArrowheads="1"/>
          </p:cNvSpPr>
          <p:nvPr/>
        </p:nvSpPr>
        <p:spPr bwMode="auto">
          <a:xfrm>
            <a:off x="1426082" y="2330460"/>
            <a:ext cx="1114425" cy="15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rgbClr val="606060"/>
                </a:solidFill>
                <a:latin typeface="Arial" charset="0"/>
                <a:ea typeface="Verdana" pitchFamily="34" charset="0"/>
                <a:cs typeface="Verdana" pitchFamily="34" charset="0"/>
              </a:defRPr>
            </a:lvl1pPr>
            <a:lvl2pPr marL="742950" indent="-285750">
              <a:spcBef>
                <a:spcPct val="20000"/>
              </a:spcBef>
              <a:buSzPct val="50000"/>
              <a:buFont typeface="Wingdings" pitchFamily="2" charset="2"/>
              <a:buChar char="¦"/>
              <a:defRPr sz="2000" b="1">
                <a:solidFill>
                  <a:srgbClr val="606060"/>
                </a:solidFill>
                <a:latin typeface="Arial" charset="0"/>
                <a:ea typeface="Verdana" pitchFamily="34" charset="0"/>
                <a:cs typeface="Verdana" pitchFamily="34" charset="0"/>
              </a:defRPr>
            </a:lvl2pPr>
            <a:lvl3pPr marL="1143000" indent="-228600">
              <a:spcBef>
                <a:spcPct val="20000"/>
              </a:spcBef>
              <a:buChar char="•"/>
              <a:defRPr>
                <a:solidFill>
                  <a:schemeClr val="tx1"/>
                </a:solidFill>
                <a:latin typeface="Arial" charset="0"/>
                <a:ea typeface="Verdana" pitchFamily="34" charset="0"/>
                <a:cs typeface="Verdana" pitchFamily="34" charset="0"/>
              </a:defRPr>
            </a:lvl3pPr>
            <a:lvl4pPr marL="1600200" indent="-228600">
              <a:spcBef>
                <a:spcPct val="20000"/>
              </a:spcBef>
              <a:buChar char="–"/>
              <a:defRPr sz="1600">
                <a:solidFill>
                  <a:schemeClr val="tx1"/>
                </a:solidFill>
                <a:latin typeface="Arial" charset="0"/>
                <a:ea typeface="Verdana" pitchFamily="34" charset="0"/>
                <a:cs typeface="Verdana" pitchFamily="34" charset="0"/>
              </a:defRPr>
            </a:lvl4pPr>
            <a:lvl5pPr marL="2057400" indent="-228600">
              <a:spcBef>
                <a:spcPct val="20000"/>
              </a:spcBef>
              <a:buChar char="»"/>
              <a:defRPr sz="1400">
                <a:solidFill>
                  <a:schemeClr val="tx1"/>
                </a:solidFill>
                <a:latin typeface="Arial"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9pPr>
          </a:lstStyle>
          <a:p>
            <a:pPr defTabSz="342900" eaLnBrk="0" fontAlgn="base" hangingPunct="0">
              <a:lnSpc>
                <a:spcPts val="956"/>
              </a:lnSpc>
              <a:spcBef>
                <a:spcPct val="0"/>
              </a:spcBef>
              <a:spcAft>
                <a:spcPct val="0"/>
              </a:spcAft>
              <a:buFontTx/>
              <a:buNone/>
            </a:pPr>
            <a:r>
              <a:rPr lang="en-US" altLang="en-US" sz="1000" dirty="0">
                <a:solidFill>
                  <a:srgbClr val="FFFFFF"/>
                </a:solidFill>
              </a:rPr>
              <a:t>Persistently </a:t>
            </a:r>
          </a:p>
          <a:p>
            <a:pPr defTabSz="342900" eaLnBrk="0" fontAlgn="base" hangingPunct="0">
              <a:lnSpc>
                <a:spcPts val="956"/>
              </a:lnSpc>
              <a:spcBef>
                <a:spcPct val="0"/>
              </a:spcBef>
              <a:spcAft>
                <a:spcPct val="0"/>
              </a:spcAft>
              <a:buFontTx/>
              <a:buNone/>
            </a:pPr>
            <a:r>
              <a:rPr lang="en-US" altLang="en-US" sz="1000" dirty="0">
                <a:solidFill>
                  <a:srgbClr val="FFFFFF"/>
                </a:solidFill>
              </a:rPr>
              <a:t>Struggling Schools: </a:t>
            </a:r>
            <a:r>
              <a:rPr lang="en-US" altLang="en-US" sz="1000" b="0" dirty="0">
                <a:solidFill>
                  <a:srgbClr val="FFFFFF"/>
                </a:solidFill>
              </a:rPr>
              <a:t>Schools </a:t>
            </a:r>
          </a:p>
          <a:p>
            <a:pPr defTabSz="342900" eaLnBrk="0" fontAlgn="base" hangingPunct="0">
              <a:lnSpc>
                <a:spcPts val="956"/>
              </a:lnSpc>
              <a:spcBef>
                <a:spcPct val="0"/>
              </a:spcBef>
              <a:spcAft>
                <a:spcPct val="0"/>
              </a:spcAft>
              <a:buFontTx/>
              <a:buNone/>
            </a:pPr>
            <a:r>
              <a:rPr lang="en-US" altLang="en-US" sz="1000" b="0" dirty="0">
                <a:solidFill>
                  <a:srgbClr val="FFFFFF"/>
                </a:solidFill>
              </a:rPr>
              <a:t>that have been in the most severe accountability status since the 2006-07 school year. </a:t>
            </a:r>
          </a:p>
        </p:txBody>
      </p:sp>
      <p:sp>
        <p:nvSpPr>
          <p:cNvPr id="7180" name="TextBox 14"/>
          <p:cNvSpPr txBox="1">
            <a:spLocks noChangeArrowheads="1"/>
          </p:cNvSpPr>
          <p:nvPr/>
        </p:nvSpPr>
        <p:spPr bwMode="auto">
          <a:xfrm>
            <a:off x="5849913" y="2312974"/>
            <a:ext cx="11144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rgbClr val="606060"/>
                </a:solidFill>
                <a:latin typeface="Arial" charset="0"/>
                <a:ea typeface="Verdana" pitchFamily="34" charset="0"/>
                <a:cs typeface="Verdana" pitchFamily="34" charset="0"/>
              </a:defRPr>
            </a:lvl1pPr>
            <a:lvl2pPr marL="742950" indent="-285750">
              <a:spcBef>
                <a:spcPct val="20000"/>
              </a:spcBef>
              <a:buSzPct val="50000"/>
              <a:buFont typeface="Wingdings" pitchFamily="2" charset="2"/>
              <a:buChar char="¦"/>
              <a:defRPr sz="2000" b="1">
                <a:solidFill>
                  <a:srgbClr val="606060"/>
                </a:solidFill>
                <a:latin typeface="Arial" charset="0"/>
                <a:ea typeface="Verdana" pitchFamily="34" charset="0"/>
                <a:cs typeface="Verdana" pitchFamily="34" charset="0"/>
              </a:defRPr>
            </a:lvl2pPr>
            <a:lvl3pPr marL="1143000" indent="-228600">
              <a:spcBef>
                <a:spcPct val="20000"/>
              </a:spcBef>
              <a:buChar char="•"/>
              <a:defRPr>
                <a:solidFill>
                  <a:schemeClr val="tx1"/>
                </a:solidFill>
                <a:latin typeface="Arial" charset="0"/>
                <a:ea typeface="Verdana" pitchFamily="34" charset="0"/>
                <a:cs typeface="Verdana" pitchFamily="34" charset="0"/>
              </a:defRPr>
            </a:lvl3pPr>
            <a:lvl4pPr marL="1600200" indent="-228600">
              <a:spcBef>
                <a:spcPct val="20000"/>
              </a:spcBef>
              <a:buChar char="–"/>
              <a:defRPr sz="1600">
                <a:solidFill>
                  <a:schemeClr val="tx1"/>
                </a:solidFill>
                <a:latin typeface="Arial" charset="0"/>
                <a:ea typeface="Verdana" pitchFamily="34" charset="0"/>
                <a:cs typeface="Verdana" pitchFamily="34" charset="0"/>
              </a:defRPr>
            </a:lvl4pPr>
            <a:lvl5pPr marL="2057400" indent="-228600">
              <a:spcBef>
                <a:spcPct val="20000"/>
              </a:spcBef>
              <a:buChar char="»"/>
              <a:defRPr sz="1400">
                <a:solidFill>
                  <a:schemeClr val="tx1"/>
                </a:solidFill>
                <a:latin typeface="Arial"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9pPr>
          </a:lstStyle>
          <a:p>
            <a:pPr defTabSz="342900" eaLnBrk="0" fontAlgn="base" hangingPunct="0">
              <a:spcBef>
                <a:spcPct val="0"/>
              </a:spcBef>
              <a:spcAft>
                <a:spcPct val="0"/>
              </a:spcAft>
              <a:buFontTx/>
              <a:buNone/>
            </a:pPr>
            <a:r>
              <a:rPr lang="en-US" altLang="en-US" sz="1000" b="0" dirty="0">
                <a:solidFill>
                  <a:srgbClr val="FFFFFF"/>
                </a:solidFill>
              </a:rPr>
              <a:t>If the school fails to demonstrate improvement, the school may be placed in Independent Receivership for 3 years. </a:t>
            </a:r>
          </a:p>
        </p:txBody>
      </p:sp>
      <p:sp>
        <p:nvSpPr>
          <p:cNvPr id="7181" name="TextBox 15"/>
          <p:cNvSpPr txBox="1">
            <a:spLocks noChangeArrowheads="1"/>
          </p:cNvSpPr>
          <p:nvPr/>
        </p:nvSpPr>
        <p:spPr bwMode="auto">
          <a:xfrm>
            <a:off x="5715002" y="3993480"/>
            <a:ext cx="11144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rgbClr val="606060"/>
                </a:solidFill>
                <a:latin typeface="Arial" charset="0"/>
                <a:ea typeface="Verdana" pitchFamily="34" charset="0"/>
                <a:cs typeface="Verdana" pitchFamily="34" charset="0"/>
              </a:defRPr>
            </a:lvl1pPr>
            <a:lvl2pPr marL="742950" indent="-285750">
              <a:spcBef>
                <a:spcPct val="20000"/>
              </a:spcBef>
              <a:buSzPct val="50000"/>
              <a:buFont typeface="Wingdings" pitchFamily="2" charset="2"/>
              <a:buChar char="¦"/>
              <a:defRPr sz="2000" b="1">
                <a:solidFill>
                  <a:srgbClr val="606060"/>
                </a:solidFill>
                <a:latin typeface="Arial" charset="0"/>
                <a:ea typeface="Verdana" pitchFamily="34" charset="0"/>
                <a:cs typeface="Verdana" pitchFamily="34" charset="0"/>
              </a:defRPr>
            </a:lvl2pPr>
            <a:lvl3pPr marL="1143000" indent="-228600">
              <a:spcBef>
                <a:spcPct val="20000"/>
              </a:spcBef>
              <a:buChar char="•"/>
              <a:defRPr>
                <a:solidFill>
                  <a:schemeClr val="tx1"/>
                </a:solidFill>
                <a:latin typeface="Arial" charset="0"/>
                <a:ea typeface="Verdana" pitchFamily="34" charset="0"/>
                <a:cs typeface="Verdana" pitchFamily="34" charset="0"/>
              </a:defRPr>
            </a:lvl3pPr>
            <a:lvl4pPr marL="1600200" indent="-228600">
              <a:spcBef>
                <a:spcPct val="20000"/>
              </a:spcBef>
              <a:buChar char="–"/>
              <a:defRPr sz="1600">
                <a:solidFill>
                  <a:schemeClr val="tx1"/>
                </a:solidFill>
                <a:latin typeface="Arial" charset="0"/>
                <a:ea typeface="Verdana" pitchFamily="34" charset="0"/>
                <a:cs typeface="Verdana" pitchFamily="34" charset="0"/>
              </a:defRPr>
            </a:lvl4pPr>
            <a:lvl5pPr marL="2057400" indent="-228600">
              <a:spcBef>
                <a:spcPct val="20000"/>
              </a:spcBef>
              <a:buChar char="»"/>
              <a:defRPr sz="1400">
                <a:solidFill>
                  <a:schemeClr val="tx1"/>
                </a:solidFill>
                <a:latin typeface="Arial"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9pPr>
          </a:lstStyle>
          <a:p>
            <a:pPr defTabSz="342900" eaLnBrk="0" fontAlgn="base" hangingPunct="0">
              <a:spcBef>
                <a:spcPct val="0"/>
              </a:spcBef>
              <a:spcAft>
                <a:spcPct val="0"/>
              </a:spcAft>
              <a:buFontTx/>
              <a:buNone/>
            </a:pPr>
            <a:r>
              <a:rPr lang="en-US" altLang="en-US" sz="1000" b="0" dirty="0">
                <a:solidFill>
                  <a:srgbClr val="FFFFFF"/>
                </a:solidFill>
              </a:rPr>
              <a:t>If the school fails to demonstrate improvement in 2 years, the school may be placed in Independent Receivership for 3 years. </a:t>
            </a:r>
          </a:p>
        </p:txBody>
      </p:sp>
      <p:sp>
        <p:nvSpPr>
          <p:cNvPr id="7182" name="TextBox 16"/>
          <p:cNvSpPr txBox="1">
            <a:spLocks noChangeArrowheads="1"/>
          </p:cNvSpPr>
          <p:nvPr/>
        </p:nvSpPr>
        <p:spPr bwMode="auto">
          <a:xfrm>
            <a:off x="3722947" y="4100865"/>
            <a:ext cx="11144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rgbClr val="606060"/>
                </a:solidFill>
                <a:latin typeface="Arial" charset="0"/>
                <a:ea typeface="Verdana" pitchFamily="34" charset="0"/>
                <a:cs typeface="Verdana" pitchFamily="34" charset="0"/>
              </a:defRPr>
            </a:lvl1pPr>
            <a:lvl2pPr marL="742950" indent="-285750">
              <a:spcBef>
                <a:spcPct val="20000"/>
              </a:spcBef>
              <a:buSzPct val="50000"/>
              <a:buFont typeface="Wingdings" pitchFamily="2" charset="2"/>
              <a:buChar char="¦"/>
              <a:defRPr sz="2000" b="1">
                <a:solidFill>
                  <a:srgbClr val="606060"/>
                </a:solidFill>
                <a:latin typeface="Arial" charset="0"/>
                <a:ea typeface="Verdana" pitchFamily="34" charset="0"/>
                <a:cs typeface="Verdana" pitchFamily="34" charset="0"/>
              </a:defRPr>
            </a:lvl2pPr>
            <a:lvl3pPr marL="1143000" indent="-228600">
              <a:spcBef>
                <a:spcPct val="20000"/>
              </a:spcBef>
              <a:buChar char="•"/>
              <a:defRPr>
                <a:solidFill>
                  <a:schemeClr val="tx1"/>
                </a:solidFill>
                <a:latin typeface="Arial" charset="0"/>
                <a:ea typeface="Verdana" pitchFamily="34" charset="0"/>
                <a:cs typeface="Verdana" pitchFamily="34" charset="0"/>
              </a:defRPr>
            </a:lvl3pPr>
            <a:lvl4pPr marL="1600200" indent="-228600">
              <a:spcBef>
                <a:spcPct val="20000"/>
              </a:spcBef>
              <a:buChar char="–"/>
              <a:defRPr sz="1600">
                <a:solidFill>
                  <a:schemeClr val="tx1"/>
                </a:solidFill>
                <a:latin typeface="Arial" charset="0"/>
                <a:ea typeface="Verdana" pitchFamily="34" charset="0"/>
                <a:cs typeface="Verdana" pitchFamily="34" charset="0"/>
              </a:defRPr>
            </a:lvl4pPr>
            <a:lvl5pPr marL="2057400" indent="-228600">
              <a:spcBef>
                <a:spcPct val="20000"/>
              </a:spcBef>
              <a:buChar char="»"/>
              <a:defRPr sz="1400">
                <a:solidFill>
                  <a:schemeClr val="tx1"/>
                </a:solidFill>
                <a:latin typeface="Arial"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9pPr>
          </a:lstStyle>
          <a:p>
            <a:pPr defTabSz="342900" eaLnBrk="0" fontAlgn="base" hangingPunct="0">
              <a:spcBef>
                <a:spcPct val="0"/>
              </a:spcBef>
              <a:spcAft>
                <a:spcPct val="0"/>
              </a:spcAft>
              <a:buFontTx/>
              <a:buNone/>
            </a:pPr>
            <a:r>
              <a:rPr lang="en-US" altLang="en-US" sz="1000" b="0" dirty="0">
                <a:solidFill>
                  <a:srgbClr val="FFFFFF"/>
                </a:solidFill>
              </a:rPr>
              <a:t>Superintendent is given </a:t>
            </a:r>
            <a:r>
              <a:rPr lang="en-US" altLang="en-US" sz="1000" dirty="0">
                <a:solidFill>
                  <a:srgbClr val="FFFFFF"/>
                </a:solidFill>
              </a:rPr>
              <a:t>2 years </a:t>
            </a:r>
            <a:r>
              <a:rPr lang="en-US" altLang="en-US" sz="1000" b="0" dirty="0">
                <a:solidFill>
                  <a:srgbClr val="FFFFFF"/>
                </a:solidFill>
              </a:rPr>
              <a:t>with “receivership” powers to improve performance. </a:t>
            </a:r>
          </a:p>
        </p:txBody>
      </p:sp>
      <p:sp>
        <p:nvSpPr>
          <p:cNvPr id="7183" name="TextBox 17"/>
          <p:cNvSpPr txBox="1">
            <a:spLocks noChangeArrowheads="1"/>
          </p:cNvSpPr>
          <p:nvPr/>
        </p:nvSpPr>
        <p:spPr bwMode="auto">
          <a:xfrm>
            <a:off x="3615791" y="2355642"/>
            <a:ext cx="1221581"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rgbClr val="606060"/>
                </a:solidFill>
                <a:latin typeface="Arial" charset="0"/>
                <a:ea typeface="Verdana" pitchFamily="34" charset="0"/>
                <a:cs typeface="Verdana" pitchFamily="34" charset="0"/>
              </a:defRPr>
            </a:lvl1pPr>
            <a:lvl2pPr marL="742950" indent="-285750">
              <a:spcBef>
                <a:spcPct val="20000"/>
              </a:spcBef>
              <a:buSzPct val="50000"/>
              <a:buFont typeface="Wingdings" pitchFamily="2" charset="2"/>
              <a:buChar char="¦"/>
              <a:defRPr sz="2000" b="1">
                <a:solidFill>
                  <a:srgbClr val="606060"/>
                </a:solidFill>
                <a:latin typeface="Arial" charset="0"/>
                <a:ea typeface="Verdana" pitchFamily="34" charset="0"/>
                <a:cs typeface="Verdana" pitchFamily="34" charset="0"/>
              </a:defRPr>
            </a:lvl2pPr>
            <a:lvl3pPr marL="1143000" indent="-228600">
              <a:spcBef>
                <a:spcPct val="20000"/>
              </a:spcBef>
              <a:buChar char="•"/>
              <a:defRPr>
                <a:solidFill>
                  <a:schemeClr val="tx1"/>
                </a:solidFill>
                <a:latin typeface="Arial" charset="0"/>
                <a:ea typeface="Verdana" pitchFamily="34" charset="0"/>
                <a:cs typeface="Verdana" pitchFamily="34" charset="0"/>
              </a:defRPr>
            </a:lvl3pPr>
            <a:lvl4pPr marL="1600200" indent="-228600">
              <a:spcBef>
                <a:spcPct val="20000"/>
              </a:spcBef>
              <a:buChar char="–"/>
              <a:defRPr sz="1600">
                <a:solidFill>
                  <a:schemeClr val="tx1"/>
                </a:solidFill>
                <a:latin typeface="Arial" charset="0"/>
                <a:ea typeface="Verdana" pitchFamily="34" charset="0"/>
                <a:cs typeface="Verdana" pitchFamily="34" charset="0"/>
              </a:defRPr>
            </a:lvl4pPr>
            <a:lvl5pPr marL="2057400" indent="-228600">
              <a:spcBef>
                <a:spcPct val="20000"/>
              </a:spcBef>
              <a:buChar char="»"/>
              <a:defRPr sz="1400">
                <a:solidFill>
                  <a:schemeClr val="tx1"/>
                </a:solidFill>
                <a:latin typeface="Arial"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9pPr>
          </a:lstStyle>
          <a:p>
            <a:pPr defTabSz="342900" eaLnBrk="0" fontAlgn="base" hangingPunct="0">
              <a:lnSpc>
                <a:spcPts val="1013"/>
              </a:lnSpc>
              <a:spcBef>
                <a:spcPct val="0"/>
              </a:spcBef>
              <a:spcAft>
                <a:spcPct val="0"/>
              </a:spcAft>
              <a:buFontTx/>
              <a:buNone/>
            </a:pPr>
            <a:r>
              <a:rPr lang="en-US" altLang="en-US" sz="1000" b="0" dirty="0">
                <a:solidFill>
                  <a:srgbClr val="FFFFFF"/>
                </a:solidFill>
              </a:rPr>
              <a:t>Superintendent is given </a:t>
            </a:r>
            <a:r>
              <a:rPr lang="en-US" altLang="en-US" sz="1000" dirty="0">
                <a:solidFill>
                  <a:srgbClr val="FFFFFF"/>
                </a:solidFill>
              </a:rPr>
              <a:t>1 year </a:t>
            </a:r>
            <a:r>
              <a:rPr lang="en-US" altLang="en-US" sz="1000" b="0" dirty="0">
                <a:solidFill>
                  <a:srgbClr val="FFFFFF"/>
                </a:solidFill>
              </a:rPr>
              <a:t>with “receivership” </a:t>
            </a:r>
          </a:p>
          <a:p>
            <a:pPr defTabSz="342900" eaLnBrk="0" fontAlgn="base" hangingPunct="0">
              <a:lnSpc>
                <a:spcPts val="1013"/>
              </a:lnSpc>
              <a:spcBef>
                <a:spcPct val="0"/>
              </a:spcBef>
              <a:spcAft>
                <a:spcPct val="0"/>
              </a:spcAft>
              <a:buFontTx/>
              <a:buNone/>
            </a:pPr>
            <a:r>
              <a:rPr lang="en-US" altLang="en-US" sz="1000" b="0" dirty="0">
                <a:solidFill>
                  <a:srgbClr val="FFFFFF"/>
                </a:solidFill>
              </a:rPr>
              <a:t>powers to improve performance. School is eligible for state grant to support turnaround efforts. </a:t>
            </a:r>
          </a:p>
        </p:txBody>
      </p:sp>
      <p:sp>
        <p:nvSpPr>
          <p:cNvPr id="7184" name="TextBox 18"/>
          <p:cNvSpPr txBox="1">
            <a:spLocks noChangeArrowheads="1"/>
          </p:cNvSpPr>
          <p:nvPr/>
        </p:nvSpPr>
        <p:spPr bwMode="auto">
          <a:xfrm>
            <a:off x="1414461" y="3870882"/>
            <a:ext cx="1114425"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rgbClr val="606060"/>
                </a:solidFill>
                <a:latin typeface="Arial" charset="0"/>
                <a:ea typeface="Verdana" pitchFamily="34" charset="0"/>
                <a:cs typeface="Verdana" pitchFamily="34" charset="0"/>
              </a:defRPr>
            </a:lvl1pPr>
            <a:lvl2pPr marL="742950" indent="-285750">
              <a:spcBef>
                <a:spcPct val="20000"/>
              </a:spcBef>
              <a:buSzPct val="50000"/>
              <a:buFont typeface="Wingdings" pitchFamily="2" charset="2"/>
              <a:buChar char="¦"/>
              <a:defRPr sz="2000" b="1">
                <a:solidFill>
                  <a:srgbClr val="606060"/>
                </a:solidFill>
                <a:latin typeface="Arial" charset="0"/>
                <a:ea typeface="Verdana" pitchFamily="34" charset="0"/>
                <a:cs typeface="Verdana" pitchFamily="34" charset="0"/>
              </a:defRPr>
            </a:lvl2pPr>
            <a:lvl3pPr marL="1143000" indent="-228600">
              <a:spcBef>
                <a:spcPct val="20000"/>
              </a:spcBef>
              <a:buChar char="•"/>
              <a:defRPr>
                <a:solidFill>
                  <a:schemeClr val="tx1"/>
                </a:solidFill>
                <a:latin typeface="Arial" charset="0"/>
                <a:ea typeface="Verdana" pitchFamily="34" charset="0"/>
                <a:cs typeface="Verdana" pitchFamily="34" charset="0"/>
              </a:defRPr>
            </a:lvl3pPr>
            <a:lvl4pPr marL="1600200" indent="-228600">
              <a:spcBef>
                <a:spcPct val="20000"/>
              </a:spcBef>
              <a:buChar char="–"/>
              <a:defRPr sz="1600">
                <a:solidFill>
                  <a:schemeClr val="tx1"/>
                </a:solidFill>
                <a:latin typeface="Arial" charset="0"/>
                <a:ea typeface="Verdana" pitchFamily="34" charset="0"/>
                <a:cs typeface="Verdana" pitchFamily="34" charset="0"/>
              </a:defRPr>
            </a:lvl4pPr>
            <a:lvl5pPr marL="2057400" indent="-228600">
              <a:spcBef>
                <a:spcPct val="20000"/>
              </a:spcBef>
              <a:buChar char="»"/>
              <a:defRPr sz="1400">
                <a:solidFill>
                  <a:schemeClr val="tx1"/>
                </a:solidFill>
                <a:latin typeface="Arial" charset="0"/>
                <a:ea typeface="Verdana" pitchFamily="34" charset="0"/>
                <a:cs typeface="Verdana" pitchFamily="34" charset="0"/>
              </a:defRPr>
            </a:lvl5pPr>
            <a:lvl6pPr marL="25146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6pPr>
            <a:lvl7pPr marL="29718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7pPr>
            <a:lvl8pPr marL="34290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8pPr>
            <a:lvl9pPr marL="3886200" indent="-228600" eaLnBrk="0" fontAlgn="base" hangingPunct="0">
              <a:spcBef>
                <a:spcPct val="20000"/>
              </a:spcBef>
              <a:spcAft>
                <a:spcPct val="0"/>
              </a:spcAft>
              <a:buChar char="»"/>
              <a:defRPr sz="1400">
                <a:solidFill>
                  <a:schemeClr val="tx1"/>
                </a:solidFill>
                <a:latin typeface="Arial" charset="0"/>
                <a:ea typeface="Verdana" pitchFamily="34" charset="0"/>
                <a:cs typeface="Verdana" pitchFamily="34" charset="0"/>
              </a:defRPr>
            </a:lvl9pPr>
          </a:lstStyle>
          <a:p>
            <a:pPr defTabSz="342900" eaLnBrk="0" fontAlgn="base" hangingPunct="0">
              <a:spcBef>
                <a:spcPct val="0"/>
              </a:spcBef>
              <a:spcAft>
                <a:spcPct val="0"/>
              </a:spcAft>
              <a:buFontTx/>
              <a:buNone/>
            </a:pPr>
            <a:endParaRPr lang="en-US" altLang="en-US" sz="1100" b="0" dirty="0">
              <a:solidFill>
                <a:srgbClr val="000000"/>
              </a:solidFill>
            </a:endParaRPr>
          </a:p>
          <a:p>
            <a:pPr defTabSz="342900" eaLnBrk="0" fontAlgn="base" hangingPunct="0">
              <a:spcBef>
                <a:spcPct val="0"/>
              </a:spcBef>
              <a:spcAft>
                <a:spcPct val="0"/>
              </a:spcAft>
              <a:buFontTx/>
              <a:buNone/>
            </a:pPr>
            <a:r>
              <a:rPr lang="en-US" altLang="en-US" sz="1000" dirty="0">
                <a:solidFill>
                  <a:srgbClr val="FFFFFF"/>
                </a:solidFill>
              </a:rPr>
              <a:t>Struggling Schools: </a:t>
            </a:r>
            <a:r>
              <a:rPr lang="en-US" altLang="en-US" sz="1000" b="0" dirty="0">
                <a:solidFill>
                  <a:srgbClr val="FFFFFF"/>
                </a:solidFill>
              </a:rPr>
              <a:t>Schools that have been Priority Schools since 2012-13. </a:t>
            </a:r>
          </a:p>
        </p:txBody>
      </p:sp>
    </p:spTree>
    <p:extLst>
      <p:ext uri="{BB962C8B-B14F-4D97-AF65-F5344CB8AC3E}">
        <p14:creationId xmlns:p14="http://schemas.microsoft.com/office/powerpoint/2010/main" val="3651196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End Goal …Contributing Citizens  </a:t>
            </a:r>
            <a:endParaRPr lang="en-US" dirty="0"/>
          </a:p>
        </p:txBody>
      </p:sp>
      <p:pic>
        <p:nvPicPr>
          <p:cNvPr id="8" name="Content Placeholder 7"/>
          <p:cNvPicPr>
            <a:picLocks noGrp="1" noChangeAspect="1"/>
          </p:cNvPicPr>
          <p:nvPr>
            <p:ph idx="1"/>
          </p:nvPr>
        </p:nvPicPr>
        <p:blipFill>
          <a:blip r:embed="rId2"/>
          <a:stretch>
            <a:fillRect/>
          </a:stretch>
        </p:blipFill>
        <p:spPr>
          <a:xfrm>
            <a:off x="-1" y="1148629"/>
            <a:ext cx="4663441" cy="2455183"/>
          </a:xfrm>
          <a:prstGeom prst="rect">
            <a:avLst/>
          </a:prstGeom>
        </p:spPr>
      </p:pic>
      <p:pic>
        <p:nvPicPr>
          <p:cNvPr id="9" name="Picture 8"/>
          <p:cNvPicPr>
            <a:picLocks noChangeAspect="1"/>
          </p:cNvPicPr>
          <p:nvPr/>
        </p:nvPicPr>
        <p:blipFill>
          <a:blip r:embed="rId3"/>
          <a:stretch>
            <a:fillRect/>
          </a:stretch>
        </p:blipFill>
        <p:spPr>
          <a:xfrm>
            <a:off x="4663441" y="1148630"/>
            <a:ext cx="4480560" cy="3270829"/>
          </a:xfrm>
          <a:prstGeom prst="rect">
            <a:avLst/>
          </a:prstGeom>
        </p:spPr>
      </p:pic>
      <p:pic>
        <p:nvPicPr>
          <p:cNvPr id="10" name="Picture 9"/>
          <p:cNvPicPr>
            <a:picLocks noChangeAspect="1"/>
          </p:cNvPicPr>
          <p:nvPr/>
        </p:nvPicPr>
        <p:blipFill>
          <a:blip r:embed="rId4"/>
          <a:stretch>
            <a:fillRect/>
          </a:stretch>
        </p:blipFill>
        <p:spPr>
          <a:xfrm>
            <a:off x="4894729" y="4187312"/>
            <a:ext cx="4249272" cy="2656870"/>
          </a:xfrm>
          <a:prstGeom prst="rect">
            <a:avLst/>
          </a:prstGeom>
        </p:spPr>
      </p:pic>
      <p:pic>
        <p:nvPicPr>
          <p:cNvPr id="11" name="Picture 10"/>
          <p:cNvPicPr>
            <a:picLocks noChangeAspect="1"/>
          </p:cNvPicPr>
          <p:nvPr/>
        </p:nvPicPr>
        <p:blipFill>
          <a:blip r:embed="rId5"/>
          <a:stretch>
            <a:fillRect/>
          </a:stretch>
        </p:blipFill>
        <p:spPr>
          <a:xfrm>
            <a:off x="-1" y="3603811"/>
            <a:ext cx="4894729" cy="3200751"/>
          </a:xfrm>
          <a:prstGeom prst="rect">
            <a:avLst/>
          </a:prstGeom>
        </p:spPr>
      </p:pic>
      <p:pic>
        <p:nvPicPr>
          <p:cNvPr id="12" name="Picture 11"/>
          <p:cNvPicPr>
            <a:picLocks noChangeAspect="1"/>
          </p:cNvPicPr>
          <p:nvPr/>
        </p:nvPicPr>
        <p:blipFill>
          <a:blip r:embed="rId6"/>
          <a:stretch>
            <a:fillRect/>
          </a:stretch>
        </p:blipFill>
        <p:spPr>
          <a:xfrm>
            <a:off x="3845353" y="3063743"/>
            <a:ext cx="1886511" cy="1499124"/>
          </a:xfrm>
          <a:prstGeom prst="rect">
            <a:avLst/>
          </a:prstGeom>
        </p:spPr>
      </p:pic>
    </p:spTree>
    <p:extLst>
      <p:ext uri="{BB962C8B-B14F-4D97-AF65-F5344CB8AC3E}">
        <p14:creationId xmlns:p14="http://schemas.microsoft.com/office/powerpoint/2010/main" val="1648076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136"/>
            <a:ext cx="8229600" cy="1143000"/>
          </a:xfrm>
        </p:spPr>
        <p:txBody>
          <a:bodyPr>
            <a:normAutofit/>
          </a:bodyPr>
          <a:lstStyle/>
          <a:p>
            <a:r>
              <a:rPr lang="en-US" dirty="0"/>
              <a:t>Demonstrable Improvement</a:t>
            </a:r>
            <a:endParaRPr lang="en-US" b="1" i="1" dirty="0">
              <a:solidFill>
                <a:schemeClr val="tx1"/>
              </a:solidFill>
            </a:endParaRPr>
          </a:p>
        </p:txBody>
      </p:sp>
      <p:sp>
        <p:nvSpPr>
          <p:cNvPr id="3" name="Content Placeholder 2"/>
          <p:cNvSpPr>
            <a:spLocks noGrp="1"/>
          </p:cNvSpPr>
          <p:nvPr>
            <p:ph idx="1"/>
          </p:nvPr>
        </p:nvSpPr>
        <p:spPr>
          <a:xfrm>
            <a:off x="457200" y="1245197"/>
            <a:ext cx="8229600" cy="4525963"/>
          </a:xfrm>
        </p:spPr>
        <p:txBody>
          <a:bodyPr>
            <a:normAutofit lnSpcReduction="10000"/>
          </a:bodyPr>
          <a:lstStyle/>
          <a:p>
            <a:pPr lvl="0"/>
            <a:r>
              <a:rPr lang="en-US" sz="2600" dirty="0">
                <a:solidFill>
                  <a:prstClr val="black"/>
                </a:solidFill>
              </a:rPr>
              <a:t>The Commissioner has informed the EAST-EPO </a:t>
            </a:r>
            <a:r>
              <a:rPr lang="en-US" sz="2600" dirty="0" smtClean="0">
                <a:solidFill>
                  <a:prstClr val="black"/>
                </a:solidFill>
              </a:rPr>
              <a:t>that we may have not made demonstrable improvement for the Upper School</a:t>
            </a:r>
            <a:endParaRPr lang="en-US" sz="2600" dirty="0">
              <a:solidFill>
                <a:prstClr val="black"/>
              </a:solidFill>
            </a:endParaRPr>
          </a:p>
          <a:p>
            <a:pPr lvl="0"/>
            <a:endParaRPr lang="en-US" sz="1000" dirty="0">
              <a:solidFill>
                <a:prstClr val="black"/>
              </a:solidFill>
            </a:endParaRPr>
          </a:p>
          <a:p>
            <a:pPr lvl="0"/>
            <a:r>
              <a:rPr lang="en-US" sz="2600" dirty="0">
                <a:solidFill>
                  <a:prstClr val="black"/>
                </a:solidFill>
              </a:rPr>
              <a:t>The EAST- EPO </a:t>
            </a:r>
            <a:r>
              <a:rPr lang="en-US" sz="2600" dirty="0" smtClean="0">
                <a:solidFill>
                  <a:prstClr val="black"/>
                </a:solidFill>
              </a:rPr>
              <a:t>has provided a Consult and Collaboration document detailing several reasons why we may not have been able to demonstrate demonstrable improvement across both schools</a:t>
            </a:r>
            <a:endParaRPr lang="en-US" sz="2600" dirty="0">
              <a:solidFill>
                <a:prstClr val="black"/>
              </a:solidFill>
            </a:endParaRPr>
          </a:p>
          <a:p>
            <a:pPr lvl="0"/>
            <a:endParaRPr lang="en-US" sz="1000" dirty="0">
              <a:solidFill>
                <a:prstClr val="black"/>
              </a:solidFill>
            </a:endParaRPr>
          </a:p>
          <a:p>
            <a:pPr lvl="0"/>
            <a:r>
              <a:rPr lang="en-US" sz="2600" dirty="0" smtClean="0">
                <a:solidFill>
                  <a:prstClr val="black"/>
                </a:solidFill>
              </a:rPr>
              <a:t>Similar to last year, quarterly</a:t>
            </a:r>
            <a:r>
              <a:rPr lang="en-US" sz="2600" dirty="0">
                <a:solidFill>
                  <a:prstClr val="black"/>
                </a:solidFill>
              </a:rPr>
              <a:t>, reports will be presented to the state and made available for public review, regarding our progress towards demonstrable improvement </a:t>
            </a:r>
          </a:p>
          <a:p>
            <a:pPr lvl="0"/>
            <a:endParaRPr lang="en-US" sz="1000" dirty="0">
              <a:solidFill>
                <a:prstClr val="black"/>
              </a:solidFill>
            </a:endParaRPr>
          </a:p>
          <a:p>
            <a:endParaRPr lang="en-US" dirty="0"/>
          </a:p>
        </p:txBody>
      </p:sp>
    </p:spTree>
    <p:extLst>
      <p:ext uri="{BB962C8B-B14F-4D97-AF65-F5344CB8AC3E}">
        <p14:creationId xmlns:p14="http://schemas.microsoft.com/office/powerpoint/2010/main" val="1011803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Notice &amp; CET Requirements </a:t>
            </a:r>
            <a:endParaRPr lang="en-US" dirty="0"/>
          </a:p>
        </p:txBody>
      </p:sp>
      <p:sp>
        <p:nvSpPr>
          <p:cNvPr id="4" name="Content Placeholder 3"/>
          <p:cNvSpPr>
            <a:spLocks noGrp="1"/>
          </p:cNvSpPr>
          <p:nvPr>
            <p:ph idx="1"/>
          </p:nvPr>
        </p:nvSpPr>
        <p:spPr>
          <a:xfrm>
            <a:off x="457200" y="1541034"/>
            <a:ext cx="8229600" cy="4525963"/>
          </a:xfrm>
        </p:spPr>
        <p:txBody>
          <a:bodyPr>
            <a:normAutofit fontScale="77500" lnSpcReduction="20000"/>
          </a:bodyPr>
          <a:lstStyle/>
          <a:p>
            <a:r>
              <a:rPr lang="en-US" dirty="0"/>
              <a:t>Community Engagement Team must be able to review the plan and provide </a:t>
            </a:r>
            <a:r>
              <a:rPr lang="en-US" dirty="0" smtClean="0"/>
              <a:t>feedback and/or recommendations:</a:t>
            </a:r>
          </a:p>
          <a:p>
            <a:pPr lvl="1"/>
            <a:r>
              <a:rPr lang="en-US" sz="3100" dirty="0"/>
              <a:t>EAST EPO Plan– </a:t>
            </a:r>
            <a:r>
              <a:rPr lang="en-US" dirty="0">
                <a:hlinkClick r:id="rId2"/>
              </a:rPr>
              <a:t>Summary</a:t>
            </a:r>
            <a:r>
              <a:rPr lang="en-US" dirty="0"/>
              <a:t> or </a:t>
            </a:r>
            <a:r>
              <a:rPr lang="en-US" dirty="0">
                <a:hlinkClick r:id="rId3"/>
              </a:rPr>
              <a:t>Full Proposal </a:t>
            </a:r>
            <a:endParaRPr lang="en-US" dirty="0"/>
          </a:p>
          <a:p>
            <a:endParaRPr lang="en-US" sz="2000" dirty="0" smtClean="0"/>
          </a:p>
          <a:p>
            <a:endParaRPr lang="en-US" sz="2000" dirty="0" smtClean="0"/>
          </a:p>
          <a:p>
            <a:r>
              <a:rPr lang="en-US" dirty="0" smtClean="0"/>
              <a:t>EPO must provide an avenue for feedback </a:t>
            </a:r>
            <a:r>
              <a:rPr lang="en-US" dirty="0"/>
              <a:t>in writing and/or </a:t>
            </a:r>
            <a:r>
              <a:rPr lang="en-US" dirty="0" smtClean="0"/>
              <a:t>electronically</a:t>
            </a:r>
          </a:p>
          <a:p>
            <a:pPr lvl="1"/>
            <a:r>
              <a:rPr lang="en-US" dirty="0" smtClean="0">
                <a:hlinkClick r:id="rId4"/>
              </a:rPr>
              <a:t>Let’s Talk! </a:t>
            </a:r>
            <a:r>
              <a:rPr lang="en-US" dirty="0" smtClean="0"/>
              <a:t>Application</a:t>
            </a:r>
            <a:endParaRPr lang="en-US" dirty="0"/>
          </a:p>
          <a:p>
            <a:endParaRPr lang="en-US" dirty="0"/>
          </a:p>
          <a:p>
            <a:r>
              <a:rPr lang="en-US" dirty="0" smtClean="0"/>
              <a:t>Quarterly </a:t>
            </a:r>
            <a:r>
              <a:rPr lang="en-US" dirty="0"/>
              <a:t>reports must be publicly available in the school district’s offices and posted on the school district’s </a:t>
            </a:r>
            <a:r>
              <a:rPr lang="en-US" dirty="0" smtClean="0"/>
              <a:t>website </a:t>
            </a:r>
          </a:p>
          <a:p>
            <a:pPr lvl="1"/>
            <a:r>
              <a:rPr lang="en-US" dirty="0" smtClean="0">
                <a:hlinkClick r:id="rId5"/>
              </a:rPr>
              <a:t>www.rcsdk12.org/east</a:t>
            </a:r>
            <a:r>
              <a:rPr lang="en-US" dirty="0" smtClean="0"/>
              <a:t> </a:t>
            </a:r>
            <a:endParaRPr lang="en-US" dirty="0"/>
          </a:p>
          <a:p>
            <a:endParaRPr lang="en-US" dirty="0"/>
          </a:p>
        </p:txBody>
      </p:sp>
    </p:spTree>
    <p:extLst>
      <p:ext uri="{BB962C8B-B14F-4D97-AF65-F5344CB8AC3E}">
        <p14:creationId xmlns:p14="http://schemas.microsoft.com/office/powerpoint/2010/main" val="3773454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
            <a:ext cx="9144000" cy="2908489"/>
          </a:xfrm>
          <a:prstGeom prst="rect">
            <a:avLst/>
          </a:prstGeom>
          <a:solidFill>
            <a:srgbClr val="7030A0"/>
          </a:solidFill>
        </p:spPr>
        <p:txBody>
          <a:bodyPr wrap="square" rtlCol="0">
            <a:spAutoFit/>
          </a:bodyPr>
          <a:lstStyle/>
          <a:p>
            <a:pPr algn="ctr" defTabSz="342900"/>
            <a:r>
              <a:rPr lang="en-US" sz="8400" dirty="0">
                <a:solidFill>
                  <a:srgbClr val="FFC000"/>
                </a:solidFill>
                <a:latin typeface="Impact" panose="020B0806030902050204" pitchFamily="34" charset="0"/>
                <a:ea typeface="Adobe Heiti Std R" panose="020B0400000000000000" pitchFamily="34" charset="-128"/>
              </a:rPr>
              <a:t>GREAT THINGS </a:t>
            </a:r>
          </a:p>
          <a:p>
            <a:pPr algn="ctr" defTabSz="342900"/>
            <a:r>
              <a:rPr lang="en-US" sz="4950" dirty="0">
                <a:solidFill>
                  <a:prstClr val="white"/>
                </a:solidFill>
              </a:rPr>
              <a:t>ARE HAPPENING HERE</a:t>
            </a:r>
          </a:p>
          <a:p>
            <a:pPr algn="ctr" defTabSz="342900"/>
            <a:endParaRPr lang="en-US" sz="4950" dirty="0">
              <a:solidFill>
                <a:prstClr val="white"/>
              </a:solidFill>
            </a:endParaRPr>
          </a:p>
        </p:txBody>
      </p:sp>
    </p:spTree>
    <p:extLst>
      <p:ext uri="{BB962C8B-B14F-4D97-AF65-F5344CB8AC3E}">
        <p14:creationId xmlns:p14="http://schemas.microsoft.com/office/powerpoint/2010/main" val="1347130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Dilemma </a:t>
            </a:r>
            <a:endParaRPr lang="en-US" dirty="0"/>
          </a:p>
        </p:txBody>
      </p:sp>
      <p:sp>
        <p:nvSpPr>
          <p:cNvPr id="3" name="Content Placeholder 2"/>
          <p:cNvSpPr>
            <a:spLocks noGrp="1"/>
          </p:cNvSpPr>
          <p:nvPr>
            <p:ph idx="1"/>
          </p:nvPr>
        </p:nvSpPr>
        <p:spPr>
          <a:xfrm>
            <a:off x="259976" y="1290917"/>
            <a:ext cx="8659906" cy="4547863"/>
          </a:xfrm>
        </p:spPr>
        <p:txBody>
          <a:bodyPr>
            <a:normAutofit/>
          </a:bodyPr>
          <a:lstStyle/>
          <a:p>
            <a:pPr marL="0" indent="0">
              <a:buNone/>
            </a:pPr>
            <a:endParaRPr lang="en-US" sz="1100" dirty="0"/>
          </a:p>
          <a:p>
            <a:r>
              <a:rPr lang="en-US" sz="2800" dirty="0" smtClean="0"/>
              <a:t>NYSED gave the district 5 choices for East for the </a:t>
            </a:r>
          </a:p>
          <a:p>
            <a:pPr marL="0" indent="0">
              <a:buNone/>
            </a:pPr>
            <a:r>
              <a:rPr lang="en-US" sz="2800" dirty="0"/>
              <a:t> </a:t>
            </a:r>
            <a:r>
              <a:rPr lang="en-US" sz="2800" dirty="0" smtClean="0"/>
              <a:t>   2014-15 school year</a:t>
            </a:r>
          </a:p>
          <a:p>
            <a:pPr lvl="1"/>
            <a:r>
              <a:rPr lang="en-US" sz="2400" dirty="0"/>
              <a:t>Close</a:t>
            </a:r>
          </a:p>
          <a:p>
            <a:pPr lvl="1"/>
            <a:r>
              <a:rPr lang="en-US" sz="2400" dirty="0"/>
              <a:t>Become a charter school</a:t>
            </a:r>
          </a:p>
          <a:p>
            <a:pPr lvl="1"/>
            <a:r>
              <a:rPr lang="en-US" sz="2400" dirty="0"/>
              <a:t>Operate under SUNY</a:t>
            </a:r>
          </a:p>
          <a:p>
            <a:pPr lvl="1"/>
            <a:r>
              <a:rPr lang="en-US" sz="2400" dirty="0"/>
              <a:t>Phase out</a:t>
            </a:r>
          </a:p>
          <a:p>
            <a:pPr lvl="1"/>
            <a:r>
              <a:rPr lang="en-US" sz="2400" dirty="0"/>
              <a:t>Operate under an </a:t>
            </a:r>
            <a:r>
              <a:rPr lang="en-US" sz="2400" dirty="0" smtClean="0"/>
              <a:t>Educational Partnership Organization (EPO)</a:t>
            </a:r>
            <a:endParaRPr lang="en-US" sz="2400" dirty="0"/>
          </a:p>
          <a:p>
            <a:endParaRPr lang="en-US" dirty="0"/>
          </a:p>
        </p:txBody>
      </p:sp>
    </p:spTree>
    <p:extLst>
      <p:ext uri="{BB962C8B-B14F-4D97-AF65-F5344CB8AC3E}">
        <p14:creationId xmlns:p14="http://schemas.microsoft.com/office/powerpoint/2010/main" val="1124871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t>Powers of a Superintendent Receiver </a:t>
            </a:r>
            <a:endParaRPr lang="en-US" sz="4000" dirty="0"/>
          </a:p>
        </p:txBody>
      </p:sp>
      <p:sp>
        <p:nvSpPr>
          <p:cNvPr id="5" name="Content Placeholder 4"/>
          <p:cNvSpPr>
            <a:spLocks noGrp="1"/>
          </p:cNvSpPr>
          <p:nvPr>
            <p:ph idx="1"/>
          </p:nvPr>
        </p:nvSpPr>
        <p:spPr>
          <a:xfrm>
            <a:off x="129091" y="1269402"/>
            <a:ext cx="8875059" cy="4442909"/>
          </a:xfrm>
        </p:spPr>
        <p:txBody>
          <a:bodyPr>
            <a:noAutofit/>
          </a:bodyPr>
          <a:lstStyle/>
          <a:p>
            <a:pPr marL="0" indent="0" eaLnBrk="0" fontAlgn="base" hangingPunct="0">
              <a:spcBef>
                <a:spcPct val="0"/>
              </a:spcBef>
              <a:spcAft>
                <a:spcPct val="0"/>
              </a:spcAft>
              <a:buNone/>
            </a:pPr>
            <a:r>
              <a:rPr lang="en-US" sz="1600" b="1" u="sng" dirty="0">
                <a:solidFill>
                  <a:srgbClr val="000000"/>
                </a:solidFill>
              </a:rPr>
              <a:t>Superintendent Receivers Can:</a:t>
            </a:r>
          </a:p>
          <a:p>
            <a:pPr marL="710804" lvl="1" eaLnBrk="0" fontAlgn="base" hangingPunct="0">
              <a:spcBef>
                <a:spcPct val="0"/>
              </a:spcBef>
              <a:spcAft>
                <a:spcPct val="0"/>
              </a:spcAft>
            </a:pPr>
            <a:r>
              <a:rPr lang="en-US" sz="1800" dirty="0">
                <a:solidFill>
                  <a:srgbClr val="000000"/>
                </a:solidFill>
              </a:rPr>
              <a:t>Review and make changes to the school budget.</a:t>
            </a:r>
          </a:p>
          <a:p>
            <a:pPr marL="710804" lvl="1" defTabSz="93762" eaLnBrk="0" fontAlgn="base" hangingPunct="0">
              <a:spcBef>
                <a:spcPct val="0"/>
              </a:spcBef>
              <a:spcAft>
                <a:spcPct val="0"/>
              </a:spcAft>
            </a:pPr>
            <a:r>
              <a:rPr lang="en-US" sz="1800" dirty="0">
                <a:solidFill>
                  <a:srgbClr val="000000"/>
                </a:solidFill>
              </a:rPr>
              <a:t>Create/change school program and curriculum.</a:t>
            </a:r>
          </a:p>
          <a:p>
            <a:pPr marL="710804" lvl="1" defTabSz="93762" eaLnBrk="0" fontAlgn="base" hangingPunct="0">
              <a:spcBef>
                <a:spcPct val="0"/>
              </a:spcBef>
              <a:spcAft>
                <a:spcPct val="0"/>
              </a:spcAft>
            </a:pPr>
            <a:r>
              <a:rPr lang="en-US" sz="1800" dirty="0">
                <a:solidFill>
                  <a:srgbClr val="000000"/>
                </a:solidFill>
              </a:rPr>
              <a:t>Create an intervention plan for approval by the Commissioner.</a:t>
            </a:r>
          </a:p>
          <a:p>
            <a:pPr marL="710804" lvl="1" defTabSz="93762" eaLnBrk="0" fontAlgn="base" hangingPunct="0">
              <a:spcBef>
                <a:spcPct val="0"/>
              </a:spcBef>
              <a:spcAft>
                <a:spcPct val="0"/>
              </a:spcAft>
            </a:pPr>
            <a:r>
              <a:rPr lang="en-US" sz="1800" dirty="0">
                <a:solidFill>
                  <a:srgbClr val="000000"/>
                </a:solidFill>
              </a:rPr>
              <a:t>Supersede a decision made by the Board of Education.</a:t>
            </a:r>
          </a:p>
          <a:p>
            <a:pPr marL="710804" lvl="1" defTabSz="93762" eaLnBrk="0" fontAlgn="base" hangingPunct="0">
              <a:spcBef>
                <a:spcPct val="0"/>
              </a:spcBef>
              <a:spcAft>
                <a:spcPct val="0"/>
              </a:spcAft>
            </a:pPr>
            <a:r>
              <a:rPr lang="en-US" sz="1800" dirty="0">
                <a:solidFill>
                  <a:srgbClr val="000000"/>
                </a:solidFill>
              </a:rPr>
              <a:t>Require all staff to reapply for their positions.</a:t>
            </a:r>
          </a:p>
          <a:p>
            <a:pPr marL="710804" lvl="1" defTabSz="93762" eaLnBrk="0" fontAlgn="base" hangingPunct="0">
              <a:spcBef>
                <a:spcPct val="0"/>
              </a:spcBef>
              <a:spcAft>
                <a:spcPct val="0"/>
              </a:spcAft>
            </a:pPr>
            <a:r>
              <a:rPr lang="en-US" sz="1800" dirty="0">
                <a:solidFill>
                  <a:srgbClr val="000000"/>
                </a:solidFill>
              </a:rPr>
              <a:t>Implement professional development for staff.</a:t>
            </a:r>
          </a:p>
          <a:p>
            <a:pPr marL="710804" lvl="1" defTabSz="93762" eaLnBrk="0" fontAlgn="base" hangingPunct="0">
              <a:spcBef>
                <a:spcPct val="0"/>
              </a:spcBef>
              <a:spcAft>
                <a:spcPct val="0"/>
              </a:spcAft>
            </a:pPr>
            <a:r>
              <a:rPr lang="en-US" sz="1800" dirty="0">
                <a:solidFill>
                  <a:srgbClr val="000000"/>
                </a:solidFill>
              </a:rPr>
              <a:t>Expand the school day or year.</a:t>
            </a:r>
          </a:p>
          <a:p>
            <a:pPr marL="710804" lvl="1" defTabSz="93762" eaLnBrk="0" fontAlgn="base" hangingPunct="0">
              <a:spcBef>
                <a:spcPct val="0"/>
              </a:spcBef>
              <a:spcAft>
                <a:spcPct val="0"/>
              </a:spcAft>
            </a:pPr>
            <a:r>
              <a:rPr lang="en-US" sz="1800" dirty="0">
                <a:solidFill>
                  <a:srgbClr val="000000"/>
                </a:solidFill>
              </a:rPr>
              <a:t>Convert the school to a charter school, pursuant to the law.</a:t>
            </a:r>
          </a:p>
          <a:p>
            <a:pPr marL="710804" lvl="1" defTabSz="93762" eaLnBrk="0" fontAlgn="base" hangingPunct="0">
              <a:spcBef>
                <a:spcPct val="0"/>
              </a:spcBef>
              <a:spcAft>
                <a:spcPct val="0"/>
              </a:spcAft>
            </a:pPr>
            <a:r>
              <a:rPr lang="en-US" sz="1800" dirty="0">
                <a:solidFill>
                  <a:srgbClr val="000000"/>
                </a:solidFill>
              </a:rPr>
              <a:t>Request changes to the collective bargaining agreement.</a:t>
            </a:r>
          </a:p>
          <a:p>
            <a:pPr marL="710804" lvl="1" defTabSz="93762" eaLnBrk="0" fontAlgn="base" hangingPunct="0">
              <a:spcBef>
                <a:spcPct val="0"/>
              </a:spcBef>
              <a:spcAft>
                <a:spcPct val="0"/>
              </a:spcAft>
            </a:pPr>
            <a:r>
              <a:rPr lang="en-US" sz="1800" dirty="0">
                <a:solidFill>
                  <a:srgbClr val="000000"/>
                </a:solidFill>
              </a:rPr>
              <a:t>Convert the school to a community school.</a:t>
            </a:r>
          </a:p>
          <a:p>
            <a:pPr marL="196454" indent="0" defTabSz="93762" eaLnBrk="0" fontAlgn="base" hangingPunct="0">
              <a:spcBef>
                <a:spcPct val="0"/>
              </a:spcBef>
              <a:spcAft>
                <a:spcPct val="0"/>
              </a:spcAft>
              <a:buNone/>
            </a:pPr>
            <a:endParaRPr lang="en-US" sz="1600" dirty="0">
              <a:solidFill>
                <a:srgbClr val="000000"/>
              </a:solidFill>
            </a:endParaRPr>
          </a:p>
          <a:p>
            <a:pPr marL="0" indent="0" defTabSz="93762" eaLnBrk="0" fontAlgn="base" hangingPunct="0">
              <a:spcBef>
                <a:spcPct val="0"/>
              </a:spcBef>
              <a:spcAft>
                <a:spcPct val="0"/>
              </a:spcAft>
              <a:buNone/>
            </a:pPr>
            <a:r>
              <a:rPr lang="en-US" sz="1600" b="1" u="sng" dirty="0">
                <a:solidFill>
                  <a:srgbClr val="000000"/>
                </a:solidFill>
              </a:rPr>
              <a:t>Superintendent Receivers Cannot:</a:t>
            </a:r>
          </a:p>
          <a:p>
            <a:pPr lvl="1" defTabSz="93762" eaLnBrk="0" fontAlgn="base" hangingPunct="0">
              <a:spcBef>
                <a:spcPct val="0"/>
              </a:spcBef>
              <a:spcAft>
                <a:spcPct val="0"/>
              </a:spcAft>
            </a:pPr>
            <a:r>
              <a:rPr lang="en-US" sz="1800" dirty="0">
                <a:solidFill>
                  <a:srgbClr val="000000"/>
                </a:solidFill>
              </a:rPr>
              <a:t>Override the Board of Education regarding hiring decisions for the Superintendent.</a:t>
            </a:r>
          </a:p>
          <a:p>
            <a:pPr marL="0" indent="0" eaLnBrk="0" fontAlgn="base" hangingPunct="0">
              <a:spcBef>
                <a:spcPct val="0"/>
              </a:spcBef>
              <a:spcAft>
                <a:spcPct val="0"/>
              </a:spcAft>
              <a:buNone/>
            </a:pPr>
            <a:r>
              <a:rPr lang="en-US" sz="1200" dirty="0">
                <a:solidFill>
                  <a:srgbClr val="000000"/>
                </a:solidFill>
              </a:rPr>
              <a:t> </a:t>
            </a:r>
            <a:endParaRPr lang="en-US" sz="2000" dirty="0">
              <a:solidFill>
                <a:srgbClr val="000000"/>
              </a:solidFill>
            </a:endParaRPr>
          </a:p>
          <a:p>
            <a:pPr marL="0" indent="0">
              <a:buNone/>
            </a:pPr>
            <a:endParaRPr lang="en-US" sz="2800" dirty="0"/>
          </a:p>
        </p:txBody>
      </p:sp>
      <p:sp>
        <p:nvSpPr>
          <p:cNvPr id="4" name="Slide Number Placeholder 3"/>
          <p:cNvSpPr>
            <a:spLocks noGrp="1"/>
          </p:cNvSpPr>
          <p:nvPr>
            <p:ph type="sldNum" sz="quarter" idx="12"/>
          </p:nvPr>
        </p:nvSpPr>
        <p:spPr/>
        <p:txBody>
          <a:bodyPr/>
          <a:lstStyle/>
          <a:p>
            <a:pPr>
              <a:defRPr/>
            </a:pPr>
            <a:fld id="{FA54E103-7595-4566-AD08-72D8321B36F1}" type="slidenum">
              <a:rPr lang="en-US" altLang="en-US" smtClean="0">
                <a:solidFill>
                  <a:srgbClr val="FFFFFF"/>
                </a:solidFill>
              </a:rPr>
              <a:pPr>
                <a:defRPr/>
              </a:pPr>
              <a:t>5</a:t>
            </a:fld>
            <a:endParaRPr lang="en-US" altLang="en-US" dirty="0">
              <a:solidFill>
                <a:srgbClr val="FFFFFF"/>
              </a:solidFill>
            </a:endParaRPr>
          </a:p>
        </p:txBody>
      </p:sp>
      <p:sp>
        <p:nvSpPr>
          <p:cNvPr id="3" name="Rectangle 2"/>
          <p:cNvSpPr/>
          <p:nvPr/>
        </p:nvSpPr>
        <p:spPr>
          <a:xfrm>
            <a:off x="2245738" y="2112571"/>
            <a:ext cx="4726565" cy="404085"/>
          </a:xfrm>
          <a:prstGeom prst="rect">
            <a:avLst/>
          </a:prstGeom>
        </p:spPr>
        <p:txBody>
          <a:bodyPr wrap="square">
            <a:spAutoFit/>
          </a:bodyPr>
          <a:lstStyle/>
          <a:p>
            <a:pPr marL="196454" defTabSz="93762" eaLnBrk="0" fontAlgn="base" hangingPunct="0">
              <a:spcBef>
                <a:spcPct val="0"/>
              </a:spcBef>
              <a:spcAft>
                <a:spcPct val="0"/>
              </a:spcAft>
            </a:pPr>
            <a:endParaRPr lang="en-US" sz="1013" dirty="0">
              <a:solidFill>
                <a:srgbClr val="0070C0"/>
              </a:solidFill>
            </a:endParaRPr>
          </a:p>
          <a:p>
            <a:pPr marL="317897" indent="-121444" defTabSz="93762" eaLnBrk="0" fontAlgn="base" hangingPunct="0">
              <a:spcBef>
                <a:spcPct val="0"/>
              </a:spcBef>
              <a:spcAft>
                <a:spcPct val="0"/>
              </a:spcAft>
            </a:pPr>
            <a:endParaRPr lang="en-US" sz="1013" dirty="0">
              <a:solidFill>
                <a:srgbClr val="0070C0"/>
              </a:solidFill>
            </a:endParaRPr>
          </a:p>
        </p:txBody>
      </p:sp>
    </p:spTree>
    <p:extLst>
      <p:ext uri="{BB962C8B-B14F-4D97-AF65-F5344CB8AC3E}">
        <p14:creationId xmlns:p14="http://schemas.microsoft.com/office/powerpoint/2010/main" val="2931421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997363"/>
            <a:ext cx="8660504" cy="4525963"/>
          </a:xfrm>
        </p:spPr>
        <p:txBody>
          <a:bodyPr/>
          <a:lstStyle/>
          <a:p>
            <a:pPr marL="0" indent="0">
              <a:buNone/>
            </a:pPr>
            <a:endParaRPr lang="en-US" dirty="0" smtClean="0"/>
          </a:p>
          <a:p>
            <a:pPr marL="0" indent="0" algn="ctr">
              <a:buNone/>
            </a:pPr>
            <a:r>
              <a:rPr lang="en-US" dirty="0" smtClean="0"/>
              <a:t>“All organizations are perfectly designed to get the results they are now getting. If we want different results, we must change the way we do things”</a:t>
            </a:r>
          </a:p>
          <a:p>
            <a:pPr marL="0" indent="0" algn="r">
              <a:buNone/>
            </a:pPr>
            <a:r>
              <a:rPr lang="en-US" dirty="0"/>
              <a:t>	</a:t>
            </a:r>
            <a:endParaRPr lang="en-US" dirty="0" smtClean="0"/>
          </a:p>
          <a:p>
            <a:pPr marL="0" indent="0" algn="r">
              <a:buNone/>
            </a:pPr>
            <a:r>
              <a:rPr lang="en-US" dirty="0" smtClean="0"/>
              <a:t>-Tom Northrup</a:t>
            </a:r>
            <a:endParaRPr lang="en-US" dirty="0"/>
          </a:p>
        </p:txBody>
      </p:sp>
    </p:spTree>
    <p:extLst>
      <p:ext uri="{BB962C8B-B14F-4D97-AF65-F5344CB8AC3E}">
        <p14:creationId xmlns:p14="http://schemas.microsoft.com/office/powerpoint/2010/main" val="4273429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Our Responsibility? </a:t>
            </a:r>
            <a:endParaRPr lang="en-US" dirty="0"/>
          </a:p>
        </p:txBody>
      </p:sp>
      <p:pic>
        <p:nvPicPr>
          <p:cNvPr id="4" name="Content Placeholder 3"/>
          <p:cNvPicPr>
            <a:picLocks noGrp="1" noChangeAspect="1"/>
          </p:cNvPicPr>
          <p:nvPr>
            <p:ph idx="1"/>
          </p:nvPr>
        </p:nvPicPr>
        <p:blipFill>
          <a:blip r:embed="rId3"/>
          <a:stretch>
            <a:fillRect/>
          </a:stretch>
        </p:blipFill>
        <p:spPr>
          <a:xfrm>
            <a:off x="1905746" y="1561721"/>
            <a:ext cx="5332508" cy="3774696"/>
          </a:xfrm>
          <a:prstGeom prst="rect">
            <a:avLst/>
          </a:prstGeom>
        </p:spPr>
      </p:pic>
    </p:spTree>
    <p:extLst>
      <p:ext uri="{BB962C8B-B14F-4D97-AF65-F5344CB8AC3E}">
        <p14:creationId xmlns:p14="http://schemas.microsoft.com/office/powerpoint/2010/main" val="3988965948"/>
      </p:ext>
    </p:extLst>
  </p:cSld>
  <p:clrMapOvr>
    <a:masterClrMapping/>
  </p:clrMapOvr>
  <mc:AlternateContent xmlns:mc="http://schemas.openxmlformats.org/markup-compatibility/2006" xmlns:p14="http://schemas.microsoft.com/office/powerpoint/2010/main">
    <mc:Choice Requires="p14">
      <p:transition spd="slow" p14:dur="2000" advTm="1363"/>
    </mc:Choice>
    <mc:Fallback xmlns="">
      <p:transition spd="slow" advTm="136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Inspect what you expect…</a:t>
            </a:r>
            <a:br>
              <a:rPr lang="en-US" dirty="0" smtClean="0"/>
            </a:br>
            <a:r>
              <a:rPr lang="en-US" i="1" dirty="0" smtClean="0">
                <a:solidFill>
                  <a:srgbClr val="FF0000"/>
                </a:solidFill>
              </a:rPr>
              <a:t>Where we began…</a:t>
            </a:r>
            <a:endParaRPr lang="en-US" i="1" dirty="0">
              <a:solidFill>
                <a:srgbClr val="FF000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0651" y="1496612"/>
            <a:ext cx="3744686" cy="4257845"/>
          </a:xfrm>
        </p:spPr>
      </p:pic>
    </p:spTree>
    <p:extLst>
      <p:ext uri="{BB962C8B-B14F-4D97-AF65-F5344CB8AC3E}">
        <p14:creationId xmlns:p14="http://schemas.microsoft.com/office/powerpoint/2010/main" val="1713088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EPO - Attendance</a:t>
            </a:r>
            <a:endParaRPr lang="en-US" dirty="0"/>
          </a:p>
        </p:txBody>
      </p:sp>
      <p:pic>
        <p:nvPicPr>
          <p:cNvPr id="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50963"/>
            <a:ext cx="838517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ChangeArrowheads="1"/>
          </p:cNvSpPr>
          <p:nvPr/>
        </p:nvSpPr>
        <p:spPr bwMode="auto">
          <a:xfrm>
            <a:off x="457200" y="3940786"/>
            <a:ext cx="106981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1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Currently Enrolled Students with Chronic Attendance Issues in 2014-2015 by Grade</a:t>
            </a:r>
            <a:endParaRPr lang="en-US" altLang="en-US" sz="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100" dirty="0">
                <a:solidFill>
                  <a:srgbClr val="000000"/>
                </a:solidFill>
                <a:ea typeface="Calibri" panose="020F0502020204030204" pitchFamily="34" charset="0"/>
                <a:cs typeface="Times New Roman" panose="02020603050405020304" pitchFamily="18" charset="0"/>
              </a:rPr>
              <a:t>Data retrieved from SPA on 8.11.15</a:t>
            </a:r>
            <a:endParaRPr lang="en-US" altLang="en-US" sz="600" dirty="0">
              <a:solidFill>
                <a:srgbClr val="000000"/>
              </a:solidFill>
              <a:ea typeface="Calibri" panose="020F0502020204030204" pitchFamily="34" charset="0"/>
              <a:cs typeface="Times New Roman" panose="02020603050405020304" pitchFamily="18" charset="0"/>
            </a:endParaRPr>
          </a:p>
          <a:p>
            <a:pPr>
              <a:spcBef>
                <a:spcPct val="0"/>
              </a:spcBef>
              <a:buFontTx/>
              <a:buNone/>
            </a:pPr>
            <a:endParaRPr lang="en-US" altLang="en-US" sz="1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nvPr>
        </p:nvGraphicFramePr>
        <p:xfrm>
          <a:off x="701675" y="4527178"/>
          <a:ext cx="3673476" cy="853714"/>
        </p:xfrm>
        <a:graphic>
          <a:graphicData uri="http://schemas.openxmlformats.org/drawingml/2006/table">
            <a:tbl>
              <a:tblPr firstRow="1" firstCol="1" bandRow="1"/>
              <a:tblGrid>
                <a:gridCol w="1076708"/>
                <a:gridCol w="886701"/>
                <a:gridCol w="886701"/>
                <a:gridCol w="823366"/>
              </a:tblGrid>
              <a:tr h="221552">
                <a:tc>
                  <a:txBody>
                    <a:bodyPr/>
                    <a:lstStyle/>
                    <a:p>
                      <a:pPr marL="0" marR="0" algn="ctr">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ctr">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Enrolled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ctr">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Chronic 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spcBef>
                          <a:spcPts val="0"/>
                        </a:spcBef>
                        <a:spcAft>
                          <a:spcPts val="0"/>
                        </a:spcAft>
                        <a:tabLst>
                          <a:tab pos="200025" algn="l"/>
                          <a:tab pos="302895" algn="ctr"/>
                        </a:tabLs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r>
              <a:tr h="221552">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Grade 6</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82</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7</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8.5%</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21552">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Grade 7</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156</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16</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10.3%</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9058">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Grade 8</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204</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95</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46.6%</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4" name="Table 13"/>
          <p:cNvGraphicFramePr>
            <a:graphicFrameLocks noGrp="1"/>
          </p:cNvGraphicFramePr>
          <p:nvPr/>
        </p:nvGraphicFramePr>
        <p:xfrm>
          <a:off x="4727575" y="4624388"/>
          <a:ext cx="3533775" cy="954085"/>
        </p:xfrm>
        <a:graphic>
          <a:graphicData uri="http://schemas.openxmlformats.org/drawingml/2006/table">
            <a:tbl>
              <a:tblPr firstRow="1" firstCol="1" bandRow="1"/>
              <a:tblGrid>
                <a:gridCol w="1035762"/>
                <a:gridCol w="852980"/>
                <a:gridCol w="852980"/>
                <a:gridCol w="792053"/>
              </a:tblGrid>
              <a:tr h="190817">
                <a:tc>
                  <a:txBody>
                    <a:bodyPr/>
                    <a:lstStyle/>
                    <a:p>
                      <a:pPr marL="0" marR="0" algn="ctr">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ctr">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Enrolled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lgn="ctr">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Chronic 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c>
                  <a:txBody>
                    <a:bodyPr/>
                    <a:lstStyle/>
                    <a:p>
                      <a:pPr marL="0" marR="0">
                        <a:spcBef>
                          <a:spcPts val="0"/>
                        </a:spcBef>
                        <a:spcAft>
                          <a:spcPts val="0"/>
                        </a:spcAft>
                        <a:tabLst>
                          <a:tab pos="200025" algn="l"/>
                          <a:tab pos="302895" algn="ctr"/>
                        </a:tabLs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tr>
              <a:tr h="190817">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Grade 9</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438</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261</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59.6%</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0817">
                <a:tc>
                  <a:txBody>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Grade 10</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275</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104</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37.8%</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17">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Grade 11</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206</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56</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27.2%</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17">
                <a:tc>
                  <a:txBody>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Grade 12</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168</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47</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28.0%</a:t>
                      </a:r>
                    </a:p>
                  </a:txBody>
                  <a:tcPr marL="68597" marR="68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Rectangle 4"/>
          <p:cNvSpPr>
            <a:spLocks noChangeArrowheads="1"/>
          </p:cNvSpPr>
          <p:nvPr/>
        </p:nvSpPr>
        <p:spPr bwMode="auto">
          <a:xfrm>
            <a:off x="612775" y="5121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tabLst>
                <a:tab pos="200025" algn="l"/>
                <a:tab pos="303213" algn="ct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00025" algn="l"/>
                <a:tab pos="303213" algn="ct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00025" algn="l"/>
                <a:tab pos="303213" algn="ct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00025" algn="l"/>
                <a:tab pos="303213" algn="ct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00025" algn="l"/>
                <a:tab pos="303213" algn="ct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00025" algn="l"/>
                <a:tab pos="303213" algn="ct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00025" algn="l"/>
                <a:tab pos="303213" algn="ct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00025" algn="l"/>
                <a:tab pos="303213" algn="ct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00025" algn="l"/>
                <a:tab pos="303213" algn="ctr"/>
              </a:tabLst>
              <a:defRPr sz="2000">
                <a:solidFill>
                  <a:schemeClr val="tx1"/>
                </a:solidFill>
                <a:latin typeface="Calibri" panose="020F0502020204030204" pitchFamily="34" charset="0"/>
              </a:defRPr>
            </a:lvl9pPr>
          </a:lstStyle>
          <a:p>
            <a:pPr>
              <a:spcBef>
                <a:spcPct val="0"/>
              </a:spcBef>
              <a:buFontTx/>
              <a:buNone/>
            </a:pPr>
            <a:r>
              <a:rPr lang="en-US" altLang="en-US" sz="1800" dirty="0">
                <a:solidFill>
                  <a:srgbClr val="000000"/>
                </a:solidFill>
                <a:latin typeface="Arial" panose="020B0604020202020204" pitchFamily="34" charset="0"/>
              </a:rPr>
              <a:t/>
            </a:r>
            <a:br>
              <a:rPr lang="en-US" altLang="en-US" sz="1800" dirty="0">
                <a:solidFill>
                  <a:srgbClr val="000000"/>
                </a:solidFill>
                <a:latin typeface="Arial" panose="020B0604020202020204" pitchFamily="34" charset="0"/>
              </a:rPr>
            </a:br>
            <a:endParaRPr lang="en-US" altLang="en-US" sz="1800" dirty="0">
              <a:solidFill>
                <a:srgbClr val="000000"/>
              </a:solidFill>
              <a:latin typeface="Arial" panose="020B0604020202020204" pitchFamily="34" charset="0"/>
            </a:endParaRPr>
          </a:p>
          <a:p>
            <a:pPr>
              <a:spcBef>
                <a:spcPct val="0"/>
              </a:spcBef>
              <a:buFontTx/>
              <a:buNone/>
            </a:pPr>
            <a:r>
              <a:rPr lang="en-US" altLang="en-US" sz="11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*Chronic means attended school less than 80% of the time.</a:t>
            </a:r>
            <a:endParaRPr lang="en-US" altLang="en-US"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636119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2500</Words>
  <Application>Microsoft Office PowerPoint</Application>
  <PresentationFormat>On-screen Show (4:3)</PresentationFormat>
  <Paragraphs>914</Paragraphs>
  <Slides>33</Slides>
  <Notes>8</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33</vt:i4>
      </vt:variant>
    </vt:vector>
  </HeadingPairs>
  <TitlesOfParts>
    <vt:vector size="48" baseType="lpstr">
      <vt:lpstr>Adobe Heiti Std R</vt:lpstr>
      <vt:lpstr>Aparajita</vt:lpstr>
      <vt:lpstr>Arial</vt:lpstr>
      <vt:lpstr>Calibri</vt:lpstr>
      <vt:lpstr>CartoGothic Std</vt:lpstr>
      <vt:lpstr>Impact</vt:lpstr>
      <vt:lpstr>New York</vt:lpstr>
      <vt:lpstr>Times</vt:lpstr>
      <vt:lpstr>Times New Roman</vt:lpstr>
      <vt:lpstr>Verdana</vt:lpstr>
      <vt:lpstr>Office Theme</vt:lpstr>
      <vt:lpstr>2_Office Theme</vt:lpstr>
      <vt:lpstr>1_Office Theme</vt:lpstr>
      <vt:lpstr>3_Office Theme</vt:lpstr>
      <vt:lpstr>Chart</vt:lpstr>
      <vt:lpstr>Persistently Struggling School Public Forum September 29, 2016 </vt:lpstr>
      <vt:lpstr>Background</vt:lpstr>
      <vt:lpstr>Receivership – Intervention in Struggling Schools </vt:lpstr>
      <vt:lpstr>The Dilemma </vt:lpstr>
      <vt:lpstr>Powers of a Superintendent Receiver </vt:lpstr>
      <vt:lpstr>PowerPoint Presentation</vt:lpstr>
      <vt:lpstr>What's Our Responsibility? </vt:lpstr>
      <vt:lpstr>Inspect what you expect… Where we began…</vt:lpstr>
      <vt:lpstr>EAST EPO - Attendance</vt:lpstr>
      <vt:lpstr>Total Cohort Data</vt:lpstr>
      <vt:lpstr>SWD - Graduation Data by Program (Past 4 Graduating Cohorts)</vt:lpstr>
      <vt:lpstr>PowerPoint Presentation</vt:lpstr>
      <vt:lpstr>EAST EPO – Discipline Data</vt:lpstr>
      <vt:lpstr>EAST EPO – Retention Data</vt:lpstr>
      <vt:lpstr>Persistently Failing School Systems Require More Capacity</vt:lpstr>
      <vt:lpstr>How We Are Changing East</vt:lpstr>
      <vt:lpstr>The Right People</vt:lpstr>
      <vt:lpstr>Research Based Best Practice</vt:lpstr>
      <vt:lpstr>Using Evidence Based Practices (Capacity Building)</vt:lpstr>
      <vt:lpstr>Social and Emotional Developmental Health</vt:lpstr>
      <vt:lpstr>PowerPoint Presentation</vt:lpstr>
      <vt:lpstr>Engaging Families and the Community </vt:lpstr>
      <vt:lpstr>Community Engagement Team</vt:lpstr>
      <vt:lpstr>PowerPoint Presentation</vt:lpstr>
      <vt:lpstr> Attendance &amp; Behavior</vt:lpstr>
      <vt:lpstr>Average Daily Attendance 2014-15 vs 2015-16</vt:lpstr>
      <vt:lpstr>Behavioral Data 2014-15 School Year -vs- 2015-16 School Year  </vt:lpstr>
      <vt:lpstr>Academic Achievement Goal</vt:lpstr>
      <vt:lpstr>NYS ASSESSMENTS 6-8 Math and ELA  2016-17 SY Compared to 2015-16 SY</vt:lpstr>
      <vt:lpstr>Our End Goal …Contributing Citizens  </vt:lpstr>
      <vt:lpstr>Demonstrable Improvement</vt:lpstr>
      <vt:lpstr>Public Notice &amp; CET Requirements </vt:lpstr>
      <vt:lpstr>PowerPoint Presentation</vt:lpstr>
    </vt:vector>
  </TitlesOfParts>
  <Company>University of Rochester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Penders</dc:creator>
  <cp:lastModifiedBy>Washington, Lorna S</cp:lastModifiedBy>
  <cp:revision>143</cp:revision>
  <cp:lastPrinted>2015-08-27T17:07:48Z</cp:lastPrinted>
  <dcterms:created xsi:type="dcterms:W3CDTF">2015-08-06T12:44:55Z</dcterms:created>
  <dcterms:modified xsi:type="dcterms:W3CDTF">2016-09-30T18:26:52Z</dcterms:modified>
</cp:coreProperties>
</file>